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0"/>
  </p:notesMasterIdLst>
  <p:sldIdLst>
    <p:sldId id="814" r:id="rId5"/>
    <p:sldId id="864" r:id="rId6"/>
    <p:sldId id="865" r:id="rId7"/>
    <p:sldId id="266" r:id="rId8"/>
    <p:sldId id="643" r:id="rId9"/>
    <p:sldId id="851" r:id="rId10"/>
    <p:sldId id="258" r:id="rId11"/>
    <p:sldId id="260" r:id="rId12"/>
    <p:sldId id="866" r:id="rId13"/>
    <p:sldId id="867" r:id="rId14"/>
    <p:sldId id="645" r:id="rId15"/>
    <p:sldId id="624" r:id="rId16"/>
    <p:sldId id="625" r:id="rId17"/>
    <p:sldId id="269" r:id="rId18"/>
    <p:sldId id="651" r:id="rId19"/>
    <p:sldId id="648" r:id="rId20"/>
    <p:sldId id="650" r:id="rId21"/>
    <p:sldId id="640" r:id="rId22"/>
    <p:sldId id="611" r:id="rId23"/>
    <p:sldId id="868" r:id="rId24"/>
    <p:sldId id="869" r:id="rId25"/>
    <p:sldId id="799" r:id="rId26"/>
    <p:sldId id="870" r:id="rId27"/>
    <p:sldId id="871" r:id="rId28"/>
    <p:sldId id="270" r:id="rId29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838B"/>
    <a:srgbClr val="F47D34"/>
    <a:srgbClr val="EAB323"/>
    <a:srgbClr val="6AA145"/>
    <a:srgbClr val="7EB559"/>
    <a:srgbClr val="2191D6"/>
    <a:srgbClr val="FFFFFF"/>
    <a:srgbClr val="048189"/>
    <a:srgbClr val="E5A82E"/>
    <a:srgbClr val="A3E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9E7C0C9-8925-476A-B142-DD0B22CA8365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ADBFE95-D6FC-467B-B3AC-649335BFB6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7712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Provide butchers paper and plan 4 terms of wellbeing under agreed headings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5AD58-2C8E-4BAA-8DBE-00ED9D59BA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BEST Programs 4 Kids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8F59A73C-6691-4ECB-BC33-6C680C29866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BEST Wellbeing Coordinator Course Notes</a:t>
            </a:r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108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Provide butchers paper and plan 4 terms of wellbeing under agreed headings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5AD58-2C8E-4BAA-8DBE-00ED9D59BA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BEST Programs 4 Kids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8F59A73C-6691-4ECB-BC33-6C680C29866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BEST Wellbeing Coordinator Course Notes</a:t>
            </a:r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847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Provide butchers paper and plan 4 terms of wellbeing under agreed headings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5AD58-2C8E-4BAA-8DBE-00ED9D59BA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BEST Programs 4 Kids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8F59A73C-6691-4ECB-BC33-6C680C29866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BEST Wellbeing Coordinator Course Notes</a:t>
            </a:r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196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materials Copyright. Distribution prohibited.</a:t>
            </a:r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(c) BEST Programs 4 Kids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8B3B-FEF0-462B-8842-06BD0393D4C7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841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31C4C-EA79-4C2C-A4B5-731E4C730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1F9244-45E3-4A92-BBA8-4E28F38011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69FF8-9684-4660-812F-6B9A5787A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97D-B785-45B3-917E-938B2CF7506B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10E27-D689-4DB9-908D-EC411D68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3BDE7-6BD6-4052-B574-06BD2BE0B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E935-6CE5-4B41-B25A-31765535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4659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C429B-390D-48D8-8E16-FF5A68C5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A2E947-2BF4-41E2-8F02-B5CD828CA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71329-6FFB-487D-A02D-1E66874DD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97D-B785-45B3-917E-938B2CF7506B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A9614-2000-4C92-B5A8-B43F3E2D3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27456-3573-4133-9DDC-21D5687AE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E935-6CE5-4B41-B25A-31765535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152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BA6169-CD3E-4F31-BBD6-B842AFAF3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4C714-53B1-4173-95CB-AA57F07FB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12BFB-F16F-4A47-AFA9-9CDD48771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97D-B785-45B3-917E-938B2CF7506B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DE175-EC65-443D-A956-E426377EB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5DDE4-C72A-474D-874E-51D410DBE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E935-6CE5-4B41-B25A-31765535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5825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7CCC-FA98-4F42-A062-07A880ECA2D9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212E-042A-469E-BF63-F21D98FCDB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9877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7CCC-FA98-4F42-A062-07A880ECA2D9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212E-042A-469E-BF63-F21D98FCDB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2089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7CCC-FA98-4F42-A062-07A880ECA2D9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212E-042A-469E-BF63-F21D98FCDB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0278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7CCC-FA98-4F42-A062-07A880ECA2D9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212E-042A-469E-BF63-F21D98FCDB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9760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7CCC-FA98-4F42-A062-07A880ECA2D9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212E-042A-469E-BF63-F21D98FCDB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2490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7CCC-FA98-4F42-A062-07A880ECA2D9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212E-042A-469E-BF63-F21D98FCDB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2896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7CCC-FA98-4F42-A062-07A880ECA2D9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212E-042A-469E-BF63-F21D98FCDB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4464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7CCC-FA98-4F42-A062-07A880ECA2D9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212E-042A-469E-BF63-F21D98FCDB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9864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5A4D-AF0F-4AF1-BA66-CCD8D0466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3F5C1-B2BF-45BA-BBCC-88CD735FF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C99B2-8E63-44E0-BB82-AFCA6DA4F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97D-B785-45B3-917E-938B2CF7506B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A8047-B6A0-408E-998E-AAE15822B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2C5D4-0A23-4083-9121-4933EA73A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E935-6CE5-4B41-B25A-31765535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3484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7CCC-FA98-4F42-A062-07A880ECA2D9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212E-042A-469E-BF63-F21D98FCDB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256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7CCC-FA98-4F42-A062-07A880ECA2D9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212E-042A-469E-BF63-F21D98FCDB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3578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7CCC-FA98-4F42-A062-07A880ECA2D9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212E-042A-469E-BF63-F21D98FCDB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6273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9A894-209B-4749-9395-D3F5EB893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A2070C-AA5C-4593-8B9F-4DB45934AB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01002-2251-45AF-A21F-AB11F6272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C3C8-E510-4E19-B096-61867A71A84F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82462-0FFB-484C-B143-D66616627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002E1-89F1-4868-BC15-F7399F75D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E40B-EEE4-4856-A89D-3482418611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0343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562F0-9D94-448A-8CEE-5717FBB88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BBAE5-16C8-4239-800F-BAADB0AB4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B1836-4CD1-4F65-9D7A-FE737CE70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C3C8-E510-4E19-B096-61867A71A84F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33245-0EF7-475B-AFB3-C25CCD7F3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F463E-4934-4393-8B27-5ACE5EE58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E40B-EEE4-4856-A89D-3482418611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403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7919F-BB81-4E0B-83BF-8A18BB5A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3195D-469F-4C6D-A719-9C4027EF0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9AFB6-62AE-4267-AF9E-EFDA65A29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C3C8-E510-4E19-B096-61867A71A84F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01E08-491C-4243-822E-93971BBF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DCE87-189D-48AA-A614-9735F72D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E40B-EEE4-4856-A89D-3482418611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6461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0AF22-ABBA-44D0-801B-C7C9258E0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61DDE-B206-472C-ABA1-545C290E1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C6189-82A4-438A-82A9-D84763BE8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7A636-B3A2-46F3-B03F-A1F5C2D1E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C3C8-E510-4E19-B096-61867A71A84F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97E25-9539-48F3-8BEB-1111B60C3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2CE90D-1165-4559-BE2A-C5F7C26AD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E40B-EEE4-4856-A89D-3482418611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5418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A51B1-238A-4A2A-A105-D9DB96195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CC2DE-B04D-4931-A1D5-F7A8952C2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7A72B-5882-41B7-B8E4-1937C8E7F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0FDC13-C844-4AF7-8076-1290E6DC67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B34545-84BD-4105-A2D6-0FC0096D4A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A51884-7CD9-4D31-AA5E-487520B24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C3C8-E510-4E19-B096-61867A71A84F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4A2547-370F-4996-BD9B-357B5367D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346BF3-424B-4316-956E-749121D8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E40B-EEE4-4856-A89D-3482418611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3654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1723D-6D5B-400E-AAA8-96BF9592D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D8097C-2166-4E10-9CBC-6C4BE2E76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C3C8-E510-4E19-B096-61867A71A84F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BC1155-7847-43D2-AD8B-C467B82D4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EC8D9C-7FEF-4599-8CD6-C57318009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E40B-EEE4-4856-A89D-3482418611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67818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690C37-2361-414C-B50A-122BD45A6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C3C8-E510-4E19-B096-61867A71A84F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F20B0C-5C54-448F-9310-E98411C4C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1A7A5-F391-495D-82F6-8E60C5A4C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E40B-EEE4-4856-A89D-3482418611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9242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28B5E-F823-47EE-9074-C6C0DCD53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2BC68-7BB1-41CB-91BE-0969EE37B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8DC83-3133-4F28-81B0-D1119E20D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97D-B785-45B3-917E-938B2CF7506B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21097-7C57-4AB0-9B04-E58D11A78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C279E-999C-4953-AAF5-B70BF3985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E935-6CE5-4B41-B25A-31765535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08399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52D9B-566F-4E76-B458-31A72EB1A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57087-FB93-4F15-AE04-C884E9964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1B1A7D-48F2-4CFA-94C7-38C12F7A0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4EF27-D52C-4F59-BDC9-9F89A3E2E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C3C8-E510-4E19-B096-61867A71A84F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C717C-D4F0-4074-AF25-3FB5658EF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72A9CC-3766-4CAD-AB2F-B6A4077F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E40B-EEE4-4856-A89D-3482418611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6191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775E2-5476-44E1-BE73-9E37E6D79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A29ADE-EFD3-4BC4-AE6F-3DC4ABE24F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38C5CC-9EA7-46C7-84BD-14439487D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858F5-EBE5-4DFB-834E-20EAEB7CA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C3C8-E510-4E19-B096-61867A71A84F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52C65-2647-4DC4-85B8-FE49D9A7C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B8342E-42C6-4898-8873-2602F0FE8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E40B-EEE4-4856-A89D-3482418611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66686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75F0C-2586-44E8-9103-7078EBB1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F5CEFC-C707-4CF8-A6B3-0D61699BC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ED4B8-0417-45E9-849D-363B91E80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C3C8-E510-4E19-B096-61867A71A84F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8936F-98FE-4AFB-8D29-4022B406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3C52E-F1E5-4AC6-B3D3-7ED44604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E40B-EEE4-4856-A89D-3482418611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2578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64A977-E89C-467F-810B-B45B82CB0A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0EBA2C-A846-4D12-8D86-248BC2B26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E8056-CEB6-4BE5-9C47-9BC34EF52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C3C8-E510-4E19-B096-61867A71A84F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11DB1-236D-49B5-8F74-E8F90E66E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03A1E-3308-4619-AB47-64EA33303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E40B-EEE4-4856-A89D-3482418611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58111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EE8A2-5CD3-48BD-88CD-3B0D7772D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C76E00-0FD3-4C05-98EC-4B2268C780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40131-EF21-436E-BFD4-C8885D3C3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5A41-C431-4F12-A4BC-3A9316D7EF8C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23E6F-FCDC-4979-A4A0-FDDF4E2F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07094-E8A1-45A9-B6FD-22DE3E17F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E9B4-7662-439A-ADCA-0C08D9DE01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8951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13AD8-7841-49CB-8E97-4BA5C2B5D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A8B7A-2A80-4F66-84ED-8E1CE5A93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FBDFC-5FC7-438F-90E7-B26A6FDDD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5A41-C431-4F12-A4BC-3A9316D7EF8C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C2E19-8752-4D2E-BD53-99CE3F8F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700D5-C150-48EF-97F3-06502F0BC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E9B4-7662-439A-ADCA-0C08D9DE01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30916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2080A-6208-4CD1-AE8E-AD3E9ACBC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B542D-4E0A-445D-95BE-27BE67209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D31A1-F032-4962-99B3-03C6F5A37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5A41-C431-4F12-A4BC-3A9316D7EF8C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D531B-2905-4783-8128-5D8F5B93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EA2B7-EBD4-4F9C-84A3-566F69726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E9B4-7662-439A-ADCA-0C08D9DE01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67031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399D-A8B0-4362-ADB4-BFEF69B1C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68A7B-41FF-4440-B4DC-2281DBB24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BE44A-5066-446B-91C1-75A6D9729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2F6FE-ACB8-4058-8B5A-E7E0118F6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5A41-C431-4F12-A4BC-3A9316D7EF8C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0A9B7B-4662-4873-AEA7-19AFAA2D9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29A55-0402-46BB-819B-DF45F7C37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E9B4-7662-439A-ADCA-0C08D9DE01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9396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02288-1411-41FA-AD03-553D0DBB6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65D12-AE2B-4DB3-8C0D-C4CCFCF0A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53B44-AF7C-42D5-8328-7B63ED99E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90ED70-C08B-404A-B76B-B7FE4922EB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04A944-A48D-4E01-BABF-C2F65E4C41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836B0A-57FA-493B-9446-D6EC1EF35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5A41-C431-4F12-A4BC-3A9316D7EF8C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6CD538-D89A-4E97-88CB-032EC380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D5A796-8D6D-4E66-AFBC-67E69B1FE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E9B4-7662-439A-ADCA-0C08D9DE01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52454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CDCD6-DF51-40D3-97F0-EA5299C5B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7E4C8D-F832-4F9C-98EB-2F8FF01A2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5A41-C431-4F12-A4BC-3A9316D7EF8C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35B7D2-7FAC-46CB-8FA5-B50EBB973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48164E-A0E7-4CB6-9EC7-9898C9974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E9B4-7662-439A-ADCA-0C08D9DE01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2378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64865-A8B8-43C9-A743-E289D20D1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0239A-0444-4781-8942-ECEA3AD10B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17FC0-5C41-492E-81B1-89CF62A91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4232F-2CEC-4BD9-9C58-BFA920359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97D-B785-45B3-917E-938B2CF7506B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F2922-C81F-4478-9DF4-9DE9E4051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480E0-3500-48FF-B613-D5F356F82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E935-6CE5-4B41-B25A-31765535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20298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18BBC9-017A-4DC9-A4F9-78D7E1B1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5A41-C431-4F12-A4BC-3A9316D7EF8C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AC374B-802F-46E4-9503-1EA24E9E4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5C69E-6A3B-49FE-8980-4200A0251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E9B4-7662-439A-ADCA-0C08D9DE01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72508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EEDF6-EBD7-4A48-8531-CAD13F32C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ED2F1-713D-49AD-9ACC-F6A454AD6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807801-E53E-4509-9AAF-587846C04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75105-1A05-4E8C-A644-AF2BEA46A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5A41-C431-4F12-A4BC-3A9316D7EF8C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92DA8A-9BC5-43E2-B9D7-3F56F775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2A678-F837-46F7-BE93-2FEC30A1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E9B4-7662-439A-ADCA-0C08D9DE01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11111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0E146-3E55-4A26-9913-518A7173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226252-3A68-4581-AB7F-20DD0C33F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9DD5A-A940-45B4-88A1-343A17F3A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79A2C-CE42-4AFB-A0A2-78A24C0C5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5A41-C431-4F12-A4BC-3A9316D7EF8C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CC389-D0C3-4394-91A3-D921B60AD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40FA0-85AE-4974-9BD9-4062A2D61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E9B4-7662-439A-ADCA-0C08D9DE01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72485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10EA3-BDB3-4E51-B929-449C1978A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2019C5-50B1-4BD0-9BFA-C06D053E5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3395A-8222-4F39-90DD-BE759E13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5A41-C431-4F12-A4BC-3A9316D7EF8C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9A5DD-C56D-40BB-B500-188745801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8E287-5A6A-40B3-AE27-A320513B0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E9B4-7662-439A-ADCA-0C08D9DE01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96200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912A62-75F4-40C5-8F3B-AE146AF35A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E8B7A2-950D-448F-AAAA-2AEC387F4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CC19A-994B-4560-98D7-03165D2A5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5A41-C431-4F12-A4BC-3A9316D7EF8C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BBC8B-9A07-495D-8597-641695788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1F3D4-F0E3-4E4A-BB54-C80578EE0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E9B4-7662-439A-ADCA-0C08D9DE01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059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F389B-BBD4-4F1E-9E16-77A5112B1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A59F9-8203-4F47-91D7-F083CB291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4D124-686A-470F-8F7E-1E7A016FC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055FE8-1A76-4F6B-9BFF-CA9F70FBEF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78E872-483B-429A-AB99-95BB770E4D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45CB5A-60B8-47C6-9C0D-9223A77BB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97D-B785-45B3-917E-938B2CF7506B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599422-B4EF-4693-8E0F-CF55ED5F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2066F2-D1C6-44E7-9360-A64F8F1B1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E935-6CE5-4B41-B25A-31765535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083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A9145-673D-4A2C-A501-A93B0E6CE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E45E68-3365-4D78-B789-5DAB3C48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97D-B785-45B3-917E-938B2CF7506B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C44329-3B51-4F88-A913-3C4551605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D4FE2-6458-4279-B71F-16176B2B9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E935-6CE5-4B41-B25A-31765535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7421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9C66CA-4D58-486E-8417-3C45D918C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97D-B785-45B3-917E-938B2CF7506B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E57540-6CC1-4901-9191-4BA54EA04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C6504-FD23-425D-9320-68E8CCAF2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E935-6CE5-4B41-B25A-31765535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0510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08698-A56D-4911-8BE0-DC7097052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B7DD9-7E36-4DA0-90AE-B659AD493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2E311-8BA5-46E1-B599-7FC6F6F61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85BCE-D8AD-42B7-AD7D-6A344D45F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97D-B785-45B3-917E-938B2CF7506B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DAF24-2E86-400E-83DB-41962C3A7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B3EEE-6C1A-4753-9086-133B07900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E935-6CE5-4B41-B25A-31765535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1953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56979-D1C6-4748-B523-265BFC22E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54AFCD-9FC5-4533-8382-C40D743C21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755E4-C333-412D-BBEA-7C8463B7B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3AC22-C1CB-45A7-81BC-BC93FAC12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97D-B785-45B3-917E-938B2CF7506B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9B4F8B-F2F0-455F-B93C-B39D0A46E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CA3A9-D550-44AC-9540-431BE7811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E935-6CE5-4B41-B25A-31765535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154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07516A-5F68-44EE-802A-6A03A9C9B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6B771-E0B3-4C5A-A595-9C6ED8CC3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017B8-8688-474F-BF7E-162B61AC50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5397D-B785-45B3-917E-938B2CF7506B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C3A4B-6260-480F-A6E6-86A98CF3A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26F33-E9D8-486F-8D9E-33AA6CA87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DE935-6CE5-4B41-B25A-31765535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370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A7CCC-FA98-4F42-A062-07A880ECA2D9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6212E-042A-469E-BF63-F21D98FCDB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822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44B9F5-543E-4862-B9FE-495568A2F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251CC-C4C0-401E-B1EF-046212A40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A74D0-AF65-4A9F-8FA9-9B1B4513F5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FC3C8-E510-4E19-B096-61867A71A84F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07D7C-BF8E-4DD2-B3EF-7668C54CB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BE2F7-013C-4E61-9E73-8351B6437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7E40B-EEE4-4856-A89D-3482418611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379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D048F1-FF15-40C1-9C9E-010B1C1AF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6D3C2-4E17-44DD-A7FC-D21182FB8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E4C6F-2D46-4D25-AE9A-FAF488CD56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F5A41-C431-4F12-A4BC-3A9316D7EF8C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DEC6E-1513-41A0-B4F0-6D302105E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BB764-E7AA-4C36-8258-BD4BE4141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E9B4-7662-439A-ADCA-0C08D9DE01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899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ESTPrograms4Kid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.png"/><Relationship Id="rId5" Type="http://schemas.openxmlformats.org/officeDocument/2006/relationships/hyperlink" Target="mailto:Claire.orange@bestprograms4kids.com" TargetMode="External"/><Relationship Id="rId4" Type="http://schemas.openxmlformats.org/officeDocument/2006/relationships/hyperlink" Target="http://www.bestprograms4kids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9593F1-4BFC-4BB9-BA97-CC6B10AC78A3}"/>
              </a:ext>
            </a:extLst>
          </p:cNvPr>
          <p:cNvSpPr/>
          <p:nvPr/>
        </p:nvSpPr>
        <p:spPr>
          <a:xfrm>
            <a:off x="2" y="1"/>
            <a:ext cx="8380600" cy="6866388"/>
          </a:xfrm>
          <a:prstGeom prst="rect">
            <a:avLst/>
          </a:prstGeom>
          <a:solidFill>
            <a:srgbClr val="408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Demi Cond" panose="020B07060304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85C524-517B-46E8-A3AA-EFE356A59B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7" t="18593" r="37134" b="25382"/>
          <a:stretch/>
        </p:blipFill>
        <p:spPr>
          <a:xfrm>
            <a:off x="9306921" y="3429000"/>
            <a:ext cx="2068550" cy="30425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04B169-28EA-442F-9DCE-69DE0177E6B4}"/>
              </a:ext>
            </a:extLst>
          </p:cNvPr>
          <p:cNvSpPr txBox="1"/>
          <p:nvPr/>
        </p:nvSpPr>
        <p:spPr>
          <a:xfrm>
            <a:off x="0" y="780813"/>
            <a:ext cx="817926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Dive into Self</a:t>
            </a:r>
            <a:endParaRPr kumimoji="0" lang="en-AU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Demi Cond" panose="020B07060304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6934C3-891B-404E-9E4D-FAED3809F1C7}"/>
              </a:ext>
            </a:extLst>
          </p:cNvPr>
          <p:cNvSpPr txBox="1"/>
          <p:nvPr/>
        </p:nvSpPr>
        <p:spPr>
          <a:xfrm>
            <a:off x="247641" y="5065151"/>
            <a:ext cx="729113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Claire Orange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Co-director BEST Programs 4 Kids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claire.orange@bestprograms4kids.com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34A602-1E21-4CC0-9BC7-61B4683A98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4" t="16369" r="22357" b="30889"/>
          <a:stretch/>
        </p:blipFill>
        <p:spPr>
          <a:xfrm>
            <a:off x="8754905" y="236930"/>
            <a:ext cx="2995818" cy="21571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A98F1D-0E8A-4C45-9254-1D72A4DE4F50}"/>
              </a:ext>
            </a:extLst>
          </p:cNvPr>
          <p:cNvSpPr txBox="1"/>
          <p:nvPr/>
        </p:nvSpPr>
        <p:spPr>
          <a:xfrm>
            <a:off x="544733" y="2592676"/>
            <a:ext cx="7291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chemeClr val="bg1"/>
                </a:solidFill>
              </a:rPr>
              <a:t>Understanding &amp; Facilitating Staff Wellbeing</a:t>
            </a:r>
          </a:p>
        </p:txBody>
      </p:sp>
    </p:spTree>
    <p:extLst>
      <p:ext uri="{BB962C8B-B14F-4D97-AF65-F5344CB8AC3E}">
        <p14:creationId xmlns:p14="http://schemas.microsoft.com/office/powerpoint/2010/main" val="2564539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ghtbulb idea concept">
            <a:extLst>
              <a:ext uri="{FF2B5EF4-FFF2-40B4-BE49-F238E27FC236}">
                <a16:creationId xmlns:a16="http://schemas.microsoft.com/office/drawing/2014/main" id="{FF806B22-9BCE-491C-B416-6D2588E44D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5" r="1485" b="73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1644E670-A2F3-4482-9625-9CDA6FE80D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0" t="17800" r="37233" b="30151"/>
          <a:stretch/>
        </p:blipFill>
        <p:spPr>
          <a:xfrm>
            <a:off x="2816611" y="1478172"/>
            <a:ext cx="722236" cy="9793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0CF1CE-F28B-4BB9-840E-50FABE61D59A}"/>
              </a:ext>
            </a:extLst>
          </p:cNvPr>
          <p:cNvSpPr txBox="1"/>
          <p:nvPr/>
        </p:nvSpPr>
        <p:spPr>
          <a:xfrm>
            <a:off x="4635153" y="2778071"/>
            <a:ext cx="755684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Belief systems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Confirmation biases and ‘sure enough!’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power of thinking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A lifetime of shaping the inner voice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Changing thinking practices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Daily wellbeing practices</a:t>
            </a:r>
          </a:p>
        </p:txBody>
      </p:sp>
    </p:spTree>
    <p:extLst>
      <p:ext uri="{BB962C8B-B14F-4D97-AF65-F5344CB8AC3E}">
        <p14:creationId xmlns:p14="http://schemas.microsoft.com/office/powerpoint/2010/main" val="3451969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83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C020A3-9AB6-4094-A331-39EE377A360B}"/>
              </a:ext>
            </a:extLst>
          </p:cNvPr>
          <p:cNvSpPr/>
          <p:nvPr/>
        </p:nvSpPr>
        <p:spPr>
          <a:xfrm>
            <a:off x="366045" y="2828102"/>
            <a:ext cx="11459910" cy="3887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We act in accordance with the truth </a:t>
            </a:r>
            <a:br>
              <a:rPr kumimoji="0" lang="en-AU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AU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as we believe it to be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Demi Cond" panose="020B07060304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Lou Tice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AAC19A-038F-4CF4-92D4-F39751442DA0}"/>
              </a:ext>
            </a:extLst>
          </p:cNvPr>
          <p:cNvSpPr txBox="1"/>
          <p:nvPr/>
        </p:nvSpPr>
        <p:spPr>
          <a:xfrm>
            <a:off x="0" y="418744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Beliefs</a:t>
            </a:r>
          </a:p>
        </p:txBody>
      </p:sp>
    </p:spTree>
    <p:extLst>
      <p:ext uri="{BB962C8B-B14F-4D97-AF65-F5344CB8AC3E}">
        <p14:creationId xmlns:p14="http://schemas.microsoft.com/office/powerpoint/2010/main" val="2886970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E996CBD4-948F-4455-BAA7-A4FB3F83F676}"/>
              </a:ext>
            </a:extLst>
          </p:cNvPr>
          <p:cNvSpPr/>
          <p:nvPr/>
        </p:nvSpPr>
        <p:spPr>
          <a:xfrm rot="16200000">
            <a:off x="5603469" y="-197226"/>
            <a:ext cx="809625" cy="6711053"/>
          </a:xfrm>
          <a:prstGeom prst="downArrow">
            <a:avLst/>
          </a:prstGeom>
          <a:solidFill>
            <a:schemeClr val="accent2"/>
          </a:solidFill>
          <a:ln>
            <a:solidFill>
              <a:srgbClr val="EE7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5BCFE16-796E-4CA8-A651-CBB8FCBEA713}"/>
              </a:ext>
            </a:extLst>
          </p:cNvPr>
          <p:cNvSpPr/>
          <p:nvPr/>
        </p:nvSpPr>
        <p:spPr>
          <a:xfrm>
            <a:off x="385763" y="1919535"/>
            <a:ext cx="2352675" cy="2352675"/>
          </a:xfrm>
          <a:prstGeom prst="ellipse">
            <a:avLst/>
          </a:prstGeom>
          <a:solidFill>
            <a:schemeClr val="accent2"/>
          </a:solidFill>
          <a:ln>
            <a:solidFill>
              <a:srgbClr val="EE7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DBAC4456-48A9-4D3D-9965-F1F65727B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03" y="2777088"/>
            <a:ext cx="2895882" cy="80534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Genetic blueprint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Hereditary factors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620EC857-FDE1-4F1D-B906-EF2BD20DE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530" y="4252891"/>
            <a:ext cx="2677043" cy="19542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Conscious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Processing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Absorbing and processing of all sensory information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494E5868-786B-41F4-9251-2646B20E2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530" y="358925"/>
            <a:ext cx="2677043" cy="15967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Nurture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Conditioning through experiences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14AA51-7EE8-43AA-A351-6FB30E5F2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AEE35F2A-1036-4753-A546-024EC9722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44F425E5-3782-4DEA-AE2F-2370C2C1E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6" name="Rectangle 21">
            <a:extLst>
              <a:ext uri="{FF2B5EF4-FFF2-40B4-BE49-F238E27FC236}">
                <a16:creationId xmlns:a16="http://schemas.microsoft.com/office/drawing/2014/main" id="{1079A383-22DC-4C5E-912A-9B2F8009B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AU" altLang="en-US" sz="26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0" lang="en-AU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33E565CE-114C-434F-BA87-A55600B55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9506" y="1813500"/>
            <a:ext cx="3014882" cy="268960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Perception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unique lens through which life is seen, taking into account genetic blueprint, nurture and conscious processing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Picture 18" descr="Image result for visual perception images">
            <a:extLst>
              <a:ext uri="{FF2B5EF4-FFF2-40B4-BE49-F238E27FC236}">
                <a16:creationId xmlns:a16="http://schemas.microsoft.com/office/drawing/2014/main" id="{2EDBDBA1-2404-4E96-93D2-7EDEE92FCFC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592" y="521700"/>
            <a:ext cx="4751262" cy="5553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 Box 6">
            <a:extLst>
              <a:ext uri="{FF2B5EF4-FFF2-40B4-BE49-F238E27FC236}">
                <a16:creationId xmlns:a16="http://schemas.microsoft.com/office/drawing/2014/main" id="{0780F3F4-23C8-452E-A03B-C3E7C4ECE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592" y="2381693"/>
            <a:ext cx="2462564" cy="15961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Association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linking of experiences with perception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679BCC4C-B2BF-4A64-95EE-935BA3426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7017" y="2108672"/>
            <a:ext cx="2818610" cy="197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Beliefs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Judgements based on experiences, their perception and the associations made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8E6FFE-3CA3-4168-9137-4DAE710D0F3D}"/>
              </a:ext>
            </a:extLst>
          </p:cNvPr>
          <p:cNvSpPr/>
          <p:nvPr/>
        </p:nvSpPr>
        <p:spPr>
          <a:xfrm>
            <a:off x="0" y="6330983"/>
            <a:ext cx="12192000" cy="535405"/>
          </a:xfrm>
          <a:prstGeom prst="rect">
            <a:avLst/>
          </a:prstGeom>
          <a:solidFill>
            <a:srgbClr val="408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3876AA8-C1F2-46C6-A966-B7D41F8123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201C1D"/>
              </a:clrFrom>
              <a:clrTo>
                <a:srgbClr val="201C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1" t="28012" r="20219" b="40551"/>
          <a:stretch/>
        </p:blipFill>
        <p:spPr>
          <a:xfrm>
            <a:off x="10746296" y="6360344"/>
            <a:ext cx="1283517" cy="47668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31393E9-6CCF-4F0E-AF37-4C1CEEF250B9}"/>
              </a:ext>
            </a:extLst>
          </p:cNvPr>
          <p:cNvSpPr txBox="1"/>
          <p:nvPr/>
        </p:nvSpPr>
        <p:spPr>
          <a:xfrm>
            <a:off x="69908" y="6444796"/>
            <a:ext cx="2466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BEST Programs 4 Kids</a:t>
            </a:r>
          </a:p>
        </p:txBody>
      </p:sp>
    </p:spTree>
    <p:extLst>
      <p:ext uri="{BB962C8B-B14F-4D97-AF65-F5344CB8AC3E}">
        <p14:creationId xmlns:p14="http://schemas.microsoft.com/office/powerpoint/2010/main" val="81710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8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quare watermelon">
            <a:extLst>
              <a:ext uri="{FF2B5EF4-FFF2-40B4-BE49-F238E27FC236}">
                <a16:creationId xmlns:a16="http://schemas.microsoft.com/office/drawing/2014/main" id="{16154AA1-8FDA-4EC9-BA50-DB30EDC89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30"/>
            <a:ext cx="6778870" cy="677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6DABCB-75E4-46FC-994D-18BE005D8C11}"/>
              </a:ext>
            </a:extLst>
          </p:cNvPr>
          <p:cNvSpPr txBox="1"/>
          <p:nvPr/>
        </p:nvSpPr>
        <p:spPr>
          <a:xfrm>
            <a:off x="6932023" y="2767280"/>
            <a:ext cx="5033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>
                <a:latin typeface="+mj-lt"/>
              </a:rPr>
              <a:t>Are you a square watermelon?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CEF735-6050-49E3-B8E0-321ACEB185D7}"/>
              </a:ext>
            </a:extLst>
          </p:cNvPr>
          <p:cNvSpPr/>
          <p:nvPr/>
        </p:nvSpPr>
        <p:spPr>
          <a:xfrm>
            <a:off x="0" y="6330983"/>
            <a:ext cx="12192000" cy="535405"/>
          </a:xfrm>
          <a:prstGeom prst="rect">
            <a:avLst/>
          </a:prstGeom>
          <a:solidFill>
            <a:srgbClr val="408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93E567-4AD9-4B56-8401-0D93E32546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201C1D"/>
              </a:clrFrom>
              <a:clrTo>
                <a:srgbClr val="201C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1" t="28012" r="20219" b="40551"/>
          <a:stretch/>
        </p:blipFill>
        <p:spPr>
          <a:xfrm>
            <a:off x="10746296" y="6360344"/>
            <a:ext cx="1283517" cy="4766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3AA5C2-19FD-486A-8A73-954F87ADE548}"/>
              </a:ext>
            </a:extLst>
          </p:cNvPr>
          <p:cNvSpPr txBox="1"/>
          <p:nvPr/>
        </p:nvSpPr>
        <p:spPr>
          <a:xfrm>
            <a:off x="69908" y="6444796"/>
            <a:ext cx="2466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BEST Programs 4 Kids</a:t>
            </a:r>
          </a:p>
        </p:txBody>
      </p:sp>
    </p:spTree>
    <p:extLst>
      <p:ext uri="{BB962C8B-B14F-4D97-AF65-F5344CB8AC3E}">
        <p14:creationId xmlns:p14="http://schemas.microsoft.com/office/powerpoint/2010/main" val="3094585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3F0D7B55-4678-4343-99FE-F0E17BB38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55" y="1600592"/>
            <a:ext cx="11547231" cy="4384778"/>
          </a:xfrm>
          <a:prstGeom prst="rect">
            <a:avLst/>
          </a:prstGeom>
          <a:solidFill>
            <a:srgbClr val="FFFFFF"/>
          </a:solidFill>
          <a:ln w="85725" cmpd="tri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25000"/>
              </a:lnSpc>
              <a:spcAft>
                <a:spcPts val="750"/>
              </a:spcAft>
            </a:pPr>
            <a:r>
              <a:rPr lang="en-AU" sz="2800" i="1" dirty="0">
                <a:latin typeface="Calibri" panose="020F0502020204030204" pitchFamily="34" charset="0"/>
                <a:ea typeface="Times New Roman" panose="02020603050405020304" pitchFamily="18" charset="0"/>
              </a:rPr>
              <a:t>W</a:t>
            </a:r>
            <a:r>
              <a:rPr lang="en-AU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hat is it that you believe – and enact – </a:t>
            </a:r>
            <a:r>
              <a:rPr lang="en-AU" sz="2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that’s an experiential relic?</a:t>
            </a:r>
            <a:endParaRPr lang="en-A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Aft>
                <a:spcPts val="750"/>
              </a:spcAft>
            </a:pPr>
            <a:r>
              <a:rPr lang="en-AU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beliefs have you </a:t>
            </a:r>
            <a:r>
              <a:rPr lang="en-AU" sz="2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locked-on </a:t>
            </a:r>
            <a:r>
              <a:rPr lang="en-AU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whilst </a:t>
            </a:r>
            <a:r>
              <a:rPr lang="en-AU" sz="2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locking-out other possibilities</a:t>
            </a:r>
            <a:r>
              <a:rPr lang="en-AU" sz="2800" i="1" dirty="0"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</a:p>
          <a:p>
            <a:pPr algn="ctr">
              <a:lnSpc>
                <a:spcPct val="125000"/>
              </a:lnSpc>
              <a:spcAft>
                <a:spcPts val="750"/>
              </a:spcAft>
            </a:pPr>
            <a:r>
              <a:rPr lang="en-AU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do you keep yourself </a:t>
            </a:r>
            <a:r>
              <a:rPr lang="en-AU" sz="2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growing and accountable</a:t>
            </a:r>
            <a:r>
              <a:rPr lang="en-AU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? </a:t>
            </a:r>
          </a:p>
          <a:p>
            <a:pPr algn="ctr">
              <a:lnSpc>
                <a:spcPct val="125000"/>
              </a:lnSpc>
              <a:spcAft>
                <a:spcPts val="750"/>
              </a:spcAft>
            </a:pPr>
            <a:r>
              <a:rPr lang="en-AU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Who’s the </a:t>
            </a:r>
            <a:r>
              <a:rPr lang="en-AU" sz="2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truth-speaker </a:t>
            </a:r>
            <a:r>
              <a:rPr lang="en-AU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your life who pushes back on your beliefs and confirmation biases that limit personal growth? </a:t>
            </a:r>
            <a:endParaRPr lang="en-A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Aft>
                <a:spcPts val="750"/>
              </a:spcAft>
            </a:pPr>
            <a:r>
              <a:rPr lang="en-AU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Have psychological blind spots giving self-awareness of skills, talents and gifts </a:t>
            </a:r>
            <a:r>
              <a:rPr lang="en-AU" sz="2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impacted </a:t>
            </a:r>
            <a:r>
              <a:rPr lang="en-AU" sz="28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your relationships, self-confidence, self-esteem, self-worth</a:t>
            </a:r>
            <a:r>
              <a:rPr lang="en-AU" sz="2800" i="1" dirty="0"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  <a:endParaRPr lang="en-A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B6BC3A-48E3-4929-AB22-8419AE21B901}"/>
              </a:ext>
            </a:extLst>
          </p:cNvPr>
          <p:cNvSpPr/>
          <p:nvPr/>
        </p:nvSpPr>
        <p:spPr>
          <a:xfrm>
            <a:off x="0" y="6330983"/>
            <a:ext cx="12192000" cy="535405"/>
          </a:xfrm>
          <a:prstGeom prst="rect">
            <a:avLst/>
          </a:prstGeom>
          <a:solidFill>
            <a:srgbClr val="408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CD89D4-FFC9-4F92-8D0C-BD6DBE1058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201C1D"/>
              </a:clrFrom>
              <a:clrTo>
                <a:srgbClr val="201C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1" t="28012" r="20219" b="40551"/>
          <a:stretch/>
        </p:blipFill>
        <p:spPr>
          <a:xfrm>
            <a:off x="10746296" y="6360344"/>
            <a:ext cx="1283517" cy="4766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72DC37-2E76-4D7E-AA62-9528252D6B7C}"/>
              </a:ext>
            </a:extLst>
          </p:cNvPr>
          <p:cNvSpPr txBox="1"/>
          <p:nvPr/>
        </p:nvSpPr>
        <p:spPr>
          <a:xfrm>
            <a:off x="69908" y="6444796"/>
            <a:ext cx="2466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BEST Programs 4 Kids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F1B71CC-8E4E-4826-A394-EAEF1E5EF068}"/>
              </a:ext>
            </a:extLst>
          </p:cNvPr>
          <p:cNvSpPr txBox="1">
            <a:spLocks/>
          </p:cNvSpPr>
          <p:nvPr/>
        </p:nvSpPr>
        <p:spPr>
          <a:xfrm>
            <a:off x="-131132" y="349810"/>
            <a:ext cx="12299004" cy="16106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 Cond" panose="020B0706030402020204" pitchFamily="34" charset="0"/>
                <a:ea typeface="+mj-ea"/>
                <a:cs typeface="+mj-cs"/>
              </a:rPr>
              <a:t>The way to wellbeing is paved with hard questions</a:t>
            </a:r>
          </a:p>
        </p:txBody>
      </p:sp>
    </p:spTree>
    <p:extLst>
      <p:ext uri="{BB962C8B-B14F-4D97-AF65-F5344CB8AC3E}">
        <p14:creationId xmlns:p14="http://schemas.microsoft.com/office/powerpoint/2010/main" val="106444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83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C020A3-9AB6-4094-A331-39EE377A360B}"/>
              </a:ext>
            </a:extLst>
          </p:cNvPr>
          <p:cNvSpPr/>
          <p:nvPr/>
        </p:nvSpPr>
        <p:spPr>
          <a:xfrm>
            <a:off x="366045" y="1981128"/>
            <a:ext cx="11459910" cy="4905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No pessimist ever discovered the secrets of the stars or sailed to an uncharted land or opened a new doorway.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Helen Keller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CB361B-9301-4A23-A650-BAA1D8298A63}"/>
              </a:ext>
            </a:extLst>
          </p:cNvPr>
          <p:cNvSpPr txBox="1"/>
          <p:nvPr/>
        </p:nvSpPr>
        <p:spPr>
          <a:xfrm>
            <a:off x="0" y="418744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The power of thinking</a:t>
            </a:r>
          </a:p>
        </p:txBody>
      </p:sp>
    </p:spTree>
    <p:extLst>
      <p:ext uri="{BB962C8B-B14F-4D97-AF65-F5344CB8AC3E}">
        <p14:creationId xmlns:p14="http://schemas.microsoft.com/office/powerpoint/2010/main" val="2896507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86DED4-350A-4D92-8C75-93755AC54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752509"/>
            <a:ext cx="8321689" cy="561423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AEAD190B-004A-469F-A35F-0604E7A9E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5DC343-0CD0-4BD4-9B6C-ACDF471DC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4560"/>
            <a:ext cx="121919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“It’s not what happens to us, but how we think about it, that matters”.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Epictetus, ancient Greek philosopher</a:t>
            </a:r>
            <a:endParaRPr kumimoji="0" lang="en-AU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2102BF-44DB-4691-A6F9-46AF2822485D}"/>
              </a:ext>
            </a:extLst>
          </p:cNvPr>
          <p:cNvSpPr txBox="1"/>
          <p:nvPr/>
        </p:nvSpPr>
        <p:spPr>
          <a:xfrm>
            <a:off x="8073368" y="5188047"/>
            <a:ext cx="4118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I’m scared to death of heights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D3D69F-CACC-43C5-871E-290D7CB88A91}"/>
              </a:ext>
            </a:extLst>
          </p:cNvPr>
          <p:cNvSpPr txBox="1"/>
          <p:nvPr/>
        </p:nvSpPr>
        <p:spPr>
          <a:xfrm>
            <a:off x="7413944" y="5626404"/>
            <a:ext cx="4778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I’ve always been terrified of the dark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F97624-E823-44A7-8456-A68DE664BB03}"/>
              </a:ext>
            </a:extLst>
          </p:cNvPr>
          <p:cNvSpPr/>
          <p:nvPr/>
        </p:nvSpPr>
        <p:spPr>
          <a:xfrm>
            <a:off x="0" y="6330983"/>
            <a:ext cx="12192000" cy="535405"/>
          </a:xfrm>
          <a:prstGeom prst="rect">
            <a:avLst/>
          </a:prstGeom>
          <a:solidFill>
            <a:srgbClr val="408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F636C2-CB15-4762-AABC-4DA25E42F9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201C1D"/>
              </a:clrFrom>
              <a:clrTo>
                <a:srgbClr val="201C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1" t="28012" r="20219" b="40551"/>
          <a:stretch/>
        </p:blipFill>
        <p:spPr>
          <a:xfrm>
            <a:off x="10746296" y="6360344"/>
            <a:ext cx="1283517" cy="4766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06662D-6E23-441A-BB29-7776D00E781A}"/>
              </a:ext>
            </a:extLst>
          </p:cNvPr>
          <p:cNvSpPr txBox="1"/>
          <p:nvPr/>
        </p:nvSpPr>
        <p:spPr>
          <a:xfrm>
            <a:off x="69908" y="6444796"/>
            <a:ext cx="2466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BEST Programs 4 Kids</a:t>
            </a:r>
          </a:p>
        </p:txBody>
      </p:sp>
    </p:spTree>
    <p:extLst>
      <p:ext uri="{BB962C8B-B14F-4D97-AF65-F5344CB8AC3E}">
        <p14:creationId xmlns:p14="http://schemas.microsoft.com/office/powerpoint/2010/main" val="254247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ach's whistle">
            <a:extLst>
              <a:ext uri="{FF2B5EF4-FFF2-40B4-BE49-F238E27FC236}">
                <a16:creationId xmlns:a16="http://schemas.microsoft.com/office/drawing/2014/main" id="{4F69591B-3A85-4E41-B041-948596900F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71"/>
          <a:stretch/>
        </p:blipFill>
        <p:spPr>
          <a:xfrm>
            <a:off x="0" y="-259316"/>
            <a:ext cx="12192000" cy="70963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A1160C-DFBF-4DBC-B07B-FB0FE9BED492}"/>
              </a:ext>
            </a:extLst>
          </p:cNvPr>
          <p:cNvSpPr txBox="1"/>
          <p:nvPr/>
        </p:nvSpPr>
        <p:spPr>
          <a:xfrm>
            <a:off x="445476" y="276295"/>
            <a:ext cx="7526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A lifetime of ‘Who </a:t>
            </a:r>
            <a:r>
              <a:rPr kumimoji="0" lang="en-AU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said’s</a:t>
            </a:r>
            <a:r>
              <a:rPr kumimoji="0" lang="en-A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’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B82A29-71D7-49D8-8952-86F0A0AFE3C2}"/>
              </a:ext>
            </a:extLst>
          </p:cNvPr>
          <p:cNvSpPr txBox="1"/>
          <p:nvPr/>
        </p:nvSpPr>
        <p:spPr>
          <a:xfrm>
            <a:off x="563484" y="1971651"/>
            <a:ext cx="6575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 with ‘great authority’ are often the ‘Who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said’s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 for children and adults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E9C2F5-0E77-4CE8-83ED-09BA39A59D25}"/>
              </a:ext>
            </a:extLst>
          </p:cNvPr>
          <p:cNvSpPr txBox="1"/>
          <p:nvPr/>
        </p:nvSpPr>
        <p:spPr>
          <a:xfrm>
            <a:off x="563484" y="3724701"/>
            <a:ext cx="6575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Who are </a:t>
            </a:r>
            <a:r>
              <a:rPr lang="en-AU" sz="3200" dirty="0">
                <a:solidFill>
                  <a:prstClr val="black"/>
                </a:solidFill>
                <a:latin typeface="Calibri" panose="020F0502020204030204"/>
              </a:rPr>
              <a:t>the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‘Who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said’s</a:t>
            </a:r>
            <a:r>
              <a:rPr lang="en-AU" sz="3200" dirty="0">
                <a:solidFill>
                  <a:prstClr val="black"/>
                </a:solidFill>
                <a:latin typeface="Calibri" panose="020F0502020204030204"/>
              </a:rPr>
              <a:t>’</a:t>
            </a:r>
            <a:r>
              <a:rPr kumimoji="0" lang="en-AU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who’ve had - or continue to have - authority over your life, thinking, success?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87AA1A-EC9C-49DF-B9B4-0E2501DF76B1}"/>
              </a:ext>
            </a:extLst>
          </p:cNvPr>
          <p:cNvSpPr/>
          <p:nvPr/>
        </p:nvSpPr>
        <p:spPr>
          <a:xfrm>
            <a:off x="0" y="6330983"/>
            <a:ext cx="12192000" cy="535405"/>
          </a:xfrm>
          <a:prstGeom prst="rect">
            <a:avLst/>
          </a:prstGeom>
          <a:solidFill>
            <a:srgbClr val="408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4111AE-26A4-49B8-9861-2C8AA36E89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201C1D"/>
              </a:clrFrom>
              <a:clrTo>
                <a:srgbClr val="201C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1" t="28012" r="20219" b="40551"/>
          <a:stretch/>
        </p:blipFill>
        <p:spPr>
          <a:xfrm>
            <a:off x="10746296" y="6360344"/>
            <a:ext cx="1283517" cy="4766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0EA334-F63F-4443-B5A5-CD396A1CDFA4}"/>
              </a:ext>
            </a:extLst>
          </p:cNvPr>
          <p:cNvSpPr txBox="1"/>
          <p:nvPr/>
        </p:nvSpPr>
        <p:spPr>
          <a:xfrm>
            <a:off x="0" y="6444796"/>
            <a:ext cx="2466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BEST Programs 4 Kids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BA193F07-9F1D-4308-BC19-A43314172E67}"/>
              </a:ext>
            </a:extLst>
          </p:cNvPr>
          <p:cNvSpPr/>
          <p:nvPr/>
        </p:nvSpPr>
        <p:spPr>
          <a:xfrm>
            <a:off x="9857746" y="49092"/>
            <a:ext cx="2172067" cy="923330"/>
          </a:xfrm>
          <a:prstGeom prst="wedgeRoundRectCallout">
            <a:avLst>
              <a:gd name="adj1" fmla="val -96939"/>
              <a:gd name="adj2" fmla="val 37782"/>
              <a:gd name="adj3" fmla="val 16667"/>
            </a:avLst>
          </a:prstGeom>
          <a:noFill/>
          <a:ln w="19050">
            <a:solidFill>
              <a:srgbClr val="4083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You’ll never make it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344D97B4-C69D-4D83-AD09-EBAA129E4474}"/>
              </a:ext>
            </a:extLst>
          </p:cNvPr>
          <p:cNvSpPr/>
          <p:nvPr/>
        </p:nvSpPr>
        <p:spPr>
          <a:xfrm>
            <a:off x="9425354" y="1280830"/>
            <a:ext cx="2604459" cy="923330"/>
          </a:xfrm>
          <a:prstGeom prst="wedgeRoundRectCallout">
            <a:avLst>
              <a:gd name="adj1" fmla="val -71572"/>
              <a:gd name="adj2" fmla="val -66329"/>
              <a:gd name="adj3" fmla="val 16667"/>
            </a:avLst>
          </a:prstGeom>
          <a:noFill/>
          <a:ln w="19050">
            <a:solidFill>
              <a:srgbClr val="F47D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You’ve got this!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340869FB-4870-40A4-8050-558C50C4A93A}"/>
              </a:ext>
            </a:extLst>
          </p:cNvPr>
          <p:cNvSpPr/>
          <p:nvPr/>
        </p:nvSpPr>
        <p:spPr>
          <a:xfrm>
            <a:off x="9425354" y="5104255"/>
            <a:ext cx="2486653" cy="923330"/>
          </a:xfrm>
          <a:prstGeom prst="wedgeRoundRectCallout">
            <a:avLst>
              <a:gd name="adj1" fmla="val -67710"/>
              <a:gd name="adj2" fmla="val -53633"/>
              <a:gd name="adj3" fmla="val 16667"/>
            </a:avLst>
          </a:prstGeom>
          <a:noFill/>
          <a:ln w="19050">
            <a:solidFill>
              <a:srgbClr val="4083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dirty="0">
                <a:solidFill>
                  <a:schemeClr val="tx1"/>
                </a:solidFill>
                <a:latin typeface="Calibri" panose="020F0502020204030204"/>
              </a:rPr>
              <a:t>You’re just not getting it!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A9656E87-46F2-4198-B683-526142793CBA}"/>
              </a:ext>
            </a:extLst>
          </p:cNvPr>
          <p:cNvSpPr/>
          <p:nvPr/>
        </p:nvSpPr>
        <p:spPr>
          <a:xfrm>
            <a:off x="9295049" y="2574168"/>
            <a:ext cx="2604459" cy="923330"/>
          </a:xfrm>
          <a:prstGeom prst="wedgeRoundRectCallout">
            <a:avLst>
              <a:gd name="adj1" fmla="val -38714"/>
              <a:gd name="adj2" fmla="val 172365"/>
              <a:gd name="adj3" fmla="val 16667"/>
            </a:avLst>
          </a:prstGeom>
          <a:noFill/>
          <a:ln w="19050">
            <a:solidFill>
              <a:srgbClr val="F47D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Put your mind it and it’s possible</a:t>
            </a:r>
          </a:p>
        </p:txBody>
      </p:sp>
    </p:spTree>
    <p:extLst>
      <p:ext uri="{BB962C8B-B14F-4D97-AF65-F5344CB8AC3E}">
        <p14:creationId xmlns:p14="http://schemas.microsoft.com/office/powerpoint/2010/main" val="244494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9F291-C47E-4E2E-BD2D-7DC730254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04" y="105427"/>
            <a:ext cx="6588807" cy="1227565"/>
          </a:xfrm>
        </p:spPr>
        <p:txBody>
          <a:bodyPr>
            <a:normAutofit/>
          </a:bodyPr>
          <a:lstStyle/>
          <a:p>
            <a:r>
              <a:rPr lang="en-AU" sz="6000" dirty="0">
                <a:latin typeface="Franklin Gothic Demi Cond" panose="020B0706030402020204" pitchFamily="34" charset="0"/>
              </a:rPr>
              <a:t>Thinking ruts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1D9AC3-5F8C-483C-AF91-4A3A4825B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30" y="252258"/>
            <a:ext cx="10614085" cy="58172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C5D08CE-7933-4A6F-AA0A-0835CBFDC8B3}"/>
              </a:ext>
            </a:extLst>
          </p:cNvPr>
          <p:cNvSpPr txBox="1"/>
          <p:nvPr/>
        </p:nvSpPr>
        <p:spPr>
          <a:xfrm>
            <a:off x="3641378" y="3040517"/>
            <a:ext cx="81520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the thinking ruts that you’ve travelled along so </a:t>
            </a:r>
            <a:r>
              <a:rPr lang="en-AU" sz="2800" dirty="0">
                <a:solidFill>
                  <a:prstClr val="black"/>
                </a:solidFill>
                <a:latin typeface="Calibri" panose="020F0502020204030204"/>
              </a:rPr>
              <a:t>often that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they’re etched into your brain?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2800" dirty="0">
                <a:solidFill>
                  <a:prstClr val="black"/>
                </a:solidFill>
                <a:latin typeface="Calibri" panose="020F0502020204030204"/>
              </a:rPr>
              <a:t>Are there predictions of ‘too hard’ or ‘too much’ that shape outcome before effort?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‘Misery loves company’ with naysayers often finding company to support their thinking.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390DEF-C678-400C-B11D-E35023A78FE5}"/>
              </a:ext>
            </a:extLst>
          </p:cNvPr>
          <p:cNvSpPr/>
          <p:nvPr/>
        </p:nvSpPr>
        <p:spPr>
          <a:xfrm>
            <a:off x="0" y="6330983"/>
            <a:ext cx="12192000" cy="535405"/>
          </a:xfrm>
          <a:prstGeom prst="rect">
            <a:avLst/>
          </a:prstGeom>
          <a:solidFill>
            <a:srgbClr val="408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588C9E-FA78-455A-9A12-55C8931443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201C1D"/>
              </a:clrFrom>
              <a:clrTo>
                <a:srgbClr val="201C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1" t="28012" r="20219" b="40551"/>
          <a:stretch/>
        </p:blipFill>
        <p:spPr>
          <a:xfrm>
            <a:off x="10746296" y="6360344"/>
            <a:ext cx="1283517" cy="4766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489D29-B4CE-4819-8944-4C26659A0AD7}"/>
              </a:ext>
            </a:extLst>
          </p:cNvPr>
          <p:cNvSpPr txBox="1"/>
          <p:nvPr/>
        </p:nvSpPr>
        <p:spPr>
          <a:xfrm>
            <a:off x="69908" y="6444796"/>
            <a:ext cx="2466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BEST Programs 4 Kids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0A5639-DAD8-4699-8522-F9A8E66DFB4E}"/>
              </a:ext>
            </a:extLst>
          </p:cNvPr>
          <p:cNvSpPr txBox="1"/>
          <p:nvPr/>
        </p:nvSpPr>
        <p:spPr>
          <a:xfrm>
            <a:off x="209004" y="1139827"/>
            <a:ext cx="61311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Automatic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Immediate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Self-fulfilling</a:t>
            </a:r>
          </a:p>
        </p:txBody>
      </p:sp>
    </p:spTree>
    <p:extLst>
      <p:ext uri="{BB962C8B-B14F-4D97-AF65-F5344CB8AC3E}">
        <p14:creationId xmlns:p14="http://schemas.microsoft.com/office/powerpoint/2010/main" val="1082451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FCFB9-016D-4BBC-A7C8-1EDEC346B7B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4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5400" dirty="0">
                <a:latin typeface="Franklin Gothic Demi Cond" panose="020B0706030402020204" pitchFamily="34" charset="0"/>
              </a:rPr>
              <a:t>What are your ‘thinking ruts?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5AB6F0-EBBA-4360-A180-2E6489D735CE}"/>
              </a:ext>
            </a:extLst>
          </p:cNvPr>
          <p:cNvSpPr/>
          <p:nvPr/>
        </p:nvSpPr>
        <p:spPr>
          <a:xfrm>
            <a:off x="0" y="710697"/>
            <a:ext cx="118620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Thinking styles become habituated. What are yours? Rate yourself.</a:t>
            </a:r>
            <a:endParaRPr lang="en-AU" sz="2800" dirty="0"/>
          </a:p>
        </p:txBody>
      </p:sp>
      <p:pic>
        <p:nvPicPr>
          <p:cNvPr id="5121" name="Picture 55">
            <a:extLst>
              <a:ext uri="{FF2B5EF4-FFF2-40B4-BE49-F238E27FC236}">
                <a16:creationId xmlns:a16="http://schemas.microsoft.com/office/drawing/2014/main" id="{85A733B2-7036-4747-9699-97F596ED5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36351" y="1213244"/>
            <a:ext cx="12299085" cy="116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596E0787-13FE-42C6-9183-02777D32C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79" y="2721490"/>
            <a:ext cx="12192000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AU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Black and white thinking</a:t>
            </a:r>
            <a:r>
              <a:rPr kumimoji="0" lang="en-AU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characterised by words such as, ‘should’, ‘must’, ‘have to’, ‘can’t,’’ always’ and ‘never’, e.g., </a:t>
            </a:r>
            <a:r>
              <a:rPr kumimoji="0" lang="en-AU" altLang="en-US" sz="2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‘I’m always the one to stay after school to pack away’.</a:t>
            </a:r>
          </a:p>
          <a:p>
            <a:pPr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AU" sz="2400" b="1" dirty="0"/>
              <a:t>Catastrophising</a:t>
            </a:r>
            <a:r>
              <a:rPr lang="en-AU" sz="2400" dirty="0"/>
              <a:t>: predicting that an event or circumstance will be the worst possible – and therefore, that the outcome will be catastrophic. </a:t>
            </a:r>
            <a:r>
              <a:rPr lang="en-AU" sz="2400" dirty="0">
                <a:solidFill>
                  <a:schemeClr val="accent2"/>
                </a:solidFill>
              </a:rPr>
              <a:t>‘Presenting to the team will be a nightmare. I’ll look nervous, stumble on my words, forget what to say and they’ll think I’m an idiot’.</a:t>
            </a:r>
          </a:p>
          <a:p>
            <a:pPr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AU" sz="2400" b="1" dirty="0"/>
              <a:t>Low frustration-tolerance thinking</a:t>
            </a:r>
            <a:r>
              <a:rPr lang="en-AU" sz="2400" dirty="0"/>
              <a:t>: characterised by unhelpful thoughts such as, </a:t>
            </a:r>
            <a:r>
              <a:rPr lang="en-AU" sz="2400" dirty="0">
                <a:solidFill>
                  <a:schemeClr val="accent2"/>
                </a:solidFill>
              </a:rPr>
              <a:t>‘It’s never fair’; ‘I can’t deal with this’! or, ‘Nobody in the world could deal with this’!</a:t>
            </a:r>
          </a:p>
          <a:p>
            <a:pPr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AU" sz="2400" b="1" dirty="0"/>
              <a:t>Self-condemning thinking</a:t>
            </a:r>
            <a:r>
              <a:rPr lang="en-AU" sz="2400" dirty="0"/>
              <a:t> – characterised by thoughts such as, </a:t>
            </a:r>
            <a:r>
              <a:rPr lang="en-AU" sz="2400" dirty="0">
                <a:solidFill>
                  <a:schemeClr val="accent2"/>
                </a:solidFill>
              </a:rPr>
              <a:t>‘I’m useless’ or, ‘I’m hopeless at this’ or, ‘I’m such a failure’. </a:t>
            </a:r>
            <a:r>
              <a:rPr lang="en-AU" sz="2400" dirty="0"/>
              <a:t>This can also be used in referencing others.</a:t>
            </a:r>
          </a:p>
        </p:txBody>
      </p:sp>
    </p:spTree>
    <p:extLst>
      <p:ext uri="{BB962C8B-B14F-4D97-AF65-F5344CB8AC3E}">
        <p14:creationId xmlns:p14="http://schemas.microsoft.com/office/powerpoint/2010/main" val="337730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ghtbulb idea concept">
            <a:extLst>
              <a:ext uri="{FF2B5EF4-FFF2-40B4-BE49-F238E27FC236}">
                <a16:creationId xmlns:a16="http://schemas.microsoft.com/office/drawing/2014/main" id="{FF806B22-9BCE-491C-B416-6D2588E44D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5" r="1485" b="73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915148-7E00-4A03-B10C-CE116A58CB12}"/>
              </a:ext>
            </a:extLst>
          </p:cNvPr>
          <p:cNvSpPr txBox="1"/>
          <p:nvPr/>
        </p:nvSpPr>
        <p:spPr>
          <a:xfrm>
            <a:off x="2982128" y="4222298"/>
            <a:ext cx="9023825" cy="2318448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/>
          <a:p>
            <a:pPr algn="ctr">
              <a:spcAft>
                <a:spcPts val="600"/>
              </a:spcAft>
            </a:pPr>
            <a:r>
              <a:rPr kumimoji="0" lang="en-AU" sz="7200" b="0" i="0" u="none" strike="noStrike" kern="1200" cap="none" spc="0" normalizeH="0" baseline="0" noProof="0" dirty="0">
                <a:effectLst/>
                <a:uLnTx/>
                <a:uFillTx/>
                <a:latin typeface="Franklin Gothic Demi Cond" panose="020B0706030402020204" pitchFamily="34" charset="0"/>
                <a:ea typeface="+mj-ea"/>
                <a:cs typeface="+mj-cs"/>
              </a:rPr>
              <a:t>to explore and quantify</a:t>
            </a:r>
          </a:p>
          <a:p>
            <a:pPr algn="ctr">
              <a:spcAft>
                <a:spcPts val="600"/>
              </a:spcAft>
            </a:pPr>
            <a:r>
              <a:rPr kumimoji="0" lang="en-AU" sz="7200" b="0" i="0" u="none" strike="noStrike" kern="1200" cap="none" spc="0" normalizeH="0" baseline="0" noProof="0" dirty="0">
                <a:effectLst/>
                <a:uLnTx/>
                <a:uFillTx/>
                <a:latin typeface="Franklin Gothic Demi Cond" panose="020B0706030402020204" pitchFamily="34" charset="0"/>
                <a:ea typeface="+mj-ea"/>
                <a:cs typeface="+mj-cs"/>
              </a:rPr>
              <a:t>staff wellbeing</a:t>
            </a:r>
            <a:endParaRPr lang="en-AU" sz="7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AEC24E-CFCA-475B-82A5-898317F8C893}"/>
              </a:ext>
            </a:extLst>
          </p:cNvPr>
          <p:cNvSpPr txBox="1"/>
          <p:nvPr/>
        </p:nvSpPr>
        <p:spPr>
          <a:xfrm>
            <a:off x="6096000" y="-286629"/>
            <a:ext cx="2296469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AU" sz="28700" b="0" i="0" u="none" strike="noStrike" kern="1200" cap="none" spc="0" normalizeH="0" baseline="0" noProof="0" dirty="0">
                <a:ln>
                  <a:noFill/>
                </a:ln>
                <a:solidFill>
                  <a:srgbClr val="40838B"/>
                </a:solidFill>
                <a:effectLst/>
                <a:uLnTx/>
                <a:uFillTx/>
                <a:latin typeface="Franklin Gothic Demi Cond" panose="020B0706030402020204" pitchFamily="34" charset="0"/>
                <a:ea typeface="+mj-ea"/>
                <a:cs typeface="+mj-cs"/>
              </a:rPr>
              <a:t>3</a:t>
            </a:r>
            <a:endParaRPr lang="en-AU" sz="28700" dirty="0">
              <a:solidFill>
                <a:srgbClr val="40838B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E0CEC7-184B-4F17-B8F7-31BAFBE89A10}"/>
              </a:ext>
            </a:extLst>
          </p:cNvPr>
          <p:cNvSpPr txBox="1"/>
          <p:nvPr/>
        </p:nvSpPr>
        <p:spPr>
          <a:xfrm>
            <a:off x="7847883" y="2635702"/>
            <a:ext cx="1318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Franklin Gothic Demi" panose="020B0703020102020204" pitchFamily="34" charset="0"/>
              </a:rPr>
              <a:t>ways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1644E670-A2F3-4482-9625-9CDA6FE80D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0" t="17800" r="37233" b="30151"/>
          <a:stretch/>
        </p:blipFill>
        <p:spPr>
          <a:xfrm>
            <a:off x="2816611" y="1478172"/>
            <a:ext cx="722236" cy="97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80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ghtbulb idea concept">
            <a:extLst>
              <a:ext uri="{FF2B5EF4-FFF2-40B4-BE49-F238E27FC236}">
                <a16:creationId xmlns:a16="http://schemas.microsoft.com/office/drawing/2014/main" id="{FF806B22-9BCE-491C-B416-6D2588E44D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5" r="1485" b="73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915148-7E00-4A03-B10C-CE116A58CB12}"/>
              </a:ext>
            </a:extLst>
          </p:cNvPr>
          <p:cNvSpPr txBox="1"/>
          <p:nvPr/>
        </p:nvSpPr>
        <p:spPr>
          <a:xfrm>
            <a:off x="2982128" y="4222298"/>
            <a:ext cx="9023825" cy="2318448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to amplify staff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wellbeing contextually</a:t>
            </a:r>
            <a:endParaRPr kumimoji="0" lang="en-AU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AEC24E-CFCA-475B-82A5-898317F8C893}"/>
              </a:ext>
            </a:extLst>
          </p:cNvPr>
          <p:cNvSpPr txBox="1"/>
          <p:nvPr/>
        </p:nvSpPr>
        <p:spPr>
          <a:xfrm>
            <a:off x="6096000" y="-286629"/>
            <a:ext cx="2296469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700" b="0" i="0" u="none" strike="noStrike" kern="1200" cap="none" spc="0" normalizeH="0" baseline="0" noProof="0" dirty="0">
                <a:ln>
                  <a:noFill/>
                </a:ln>
                <a:solidFill>
                  <a:srgbClr val="40838B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3</a:t>
            </a:r>
            <a:endParaRPr kumimoji="0" lang="en-AU" sz="28700" b="0" i="0" u="none" strike="noStrike" kern="1200" cap="none" spc="0" normalizeH="0" baseline="0" noProof="0" dirty="0">
              <a:ln>
                <a:noFill/>
              </a:ln>
              <a:solidFill>
                <a:srgbClr val="4083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E0CEC7-184B-4F17-B8F7-31BAFBE89A10}"/>
              </a:ext>
            </a:extLst>
          </p:cNvPr>
          <p:cNvSpPr txBox="1"/>
          <p:nvPr/>
        </p:nvSpPr>
        <p:spPr>
          <a:xfrm>
            <a:off x="7847883" y="2635702"/>
            <a:ext cx="1318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ways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1644E670-A2F3-4482-9625-9CDA6FE80D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0" t="17800" r="37233" b="30151"/>
          <a:stretch/>
        </p:blipFill>
        <p:spPr>
          <a:xfrm>
            <a:off x="2816611" y="1478172"/>
            <a:ext cx="722236" cy="97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65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ghtbulb idea concept">
            <a:extLst>
              <a:ext uri="{FF2B5EF4-FFF2-40B4-BE49-F238E27FC236}">
                <a16:creationId xmlns:a16="http://schemas.microsoft.com/office/drawing/2014/main" id="{FF806B22-9BCE-491C-B416-6D2588E44D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5" r="1485" b="73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1644E670-A2F3-4482-9625-9CDA6FE80D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0" t="17800" r="37233" b="30151"/>
          <a:stretch/>
        </p:blipFill>
        <p:spPr>
          <a:xfrm>
            <a:off x="2816611" y="1478172"/>
            <a:ext cx="722236" cy="9793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0CF1CE-F28B-4BB9-840E-50FABE61D59A}"/>
              </a:ext>
            </a:extLst>
          </p:cNvPr>
          <p:cNvSpPr txBox="1"/>
          <p:nvPr/>
        </p:nvSpPr>
        <p:spPr>
          <a:xfrm>
            <a:off x="4635153" y="2778071"/>
            <a:ext cx="755684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Staffroom fun – growing together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Team-building fun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Between-staff - care-building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Planned acts of kindness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Staff events – celebrating together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Whole a staff morning tea celebrations</a:t>
            </a:r>
          </a:p>
        </p:txBody>
      </p:sp>
    </p:spTree>
    <p:extLst>
      <p:ext uri="{BB962C8B-B14F-4D97-AF65-F5344CB8AC3E}">
        <p14:creationId xmlns:p14="http://schemas.microsoft.com/office/powerpoint/2010/main" val="3363075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EC092-784E-48C1-8C60-C214FDC43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68" y="117230"/>
            <a:ext cx="11679064" cy="1137139"/>
          </a:xfrm>
        </p:spPr>
        <p:txBody>
          <a:bodyPr>
            <a:normAutofit/>
          </a:bodyPr>
          <a:lstStyle/>
          <a:p>
            <a:pPr algn="ctr"/>
            <a:r>
              <a:rPr lang="en-AU" sz="6600" dirty="0">
                <a:latin typeface="Franklin Gothic Demi Cond" panose="020B0706030402020204" pitchFamily="34" charset="0"/>
              </a:rPr>
              <a:t>A year immersed in wellbeing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ABA0BCE-4ADB-4945-AE58-4BF98BBBA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462014"/>
              </p:ext>
            </p:extLst>
          </p:nvPr>
        </p:nvGraphicFramePr>
        <p:xfrm>
          <a:off x="256467" y="1819412"/>
          <a:ext cx="11679065" cy="2823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641">
                  <a:extLst>
                    <a:ext uri="{9D8B030D-6E8A-4147-A177-3AD203B41FA5}">
                      <a16:colId xmlns:a16="http://schemas.microsoft.com/office/drawing/2014/main" val="2483478448"/>
                    </a:ext>
                  </a:extLst>
                </a:gridCol>
                <a:gridCol w="2554834">
                  <a:extLst>
                    <a:ext uri="{9D8B030D-6E8A-4147-A177-3AD203B41FA5}">
                      <a16:colId xmlns:a16="http://schemas.microsoft.com/office/drawing/2014/main" val="2427873883"/>
                    </a:ext>
                  </a:extLst>
                </a:gridCol>
                <a:gridCol w="2308194">
                  <a:extLst>
                    <a:ext uri="{9D8B030D-6E8A-4147-A177-3AD203B41FA5}">
                      <a16:colId xmlns:a16="http://schemas.microsoft.com/office/drawing/2014/main" val="2473175162"/>
                    </a:ext>
                  </a:extLst>
                </a:gridCol>
                <a:gridCol w="2476870">
                  <a:extLst>
                    <a:ext uri="{9D8B030D-6E8A-4147-A177-3AD203B41FA5}">
                      <a16:colId xmlns:a16="http://schemas.microsoft.com/office/drawing/2014/main" val="3575101526"/>
                    </a:ext>
                  </a:extLst>
                </a:gridCol>
                <a:gridCol w="2356526">
                  <a:extLst>
                    <a:ext uri="{9D8B030D-6E8A-4147-A177-3AD203B41FA5}">
                      <a16:colId xmlns:a16="http://schemas.microsoft.com/office/drawing/2014/main" val="3961593061"/>
                    </a:ext>
                  </a:extLst>
                </a:gridCol>
              </a:tblGrid>
              <a:tr h="705775"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TERM 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TERM 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TERM 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TERM 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6772334"/>
                  </a:ext>
                </a:extLst>
              </a:tr>
              <a:tr h="705775">
                <a:tc>
                  <a:txBody>
                    <a:bodyPr/>
                    <a:lstStyle/>
                    <a:p>
                      <a:r>
                        <a:rPr lang="en-AU" sz="2000" b="1" dirty="0"/>
                        <a:t>Staffroom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Fun facts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Positive affirmations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Magnificent Mindful Moments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Gratitude challenge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0586153"/>
                  </a:ext>
                </a:extLst>
              </a:tr>
              <a:tr h="705775">
                <a:tc>
                  <a:txBody>
                    <a:bodyPr/>
                    <a:lstStyle/>
                    <a:p>
                      <a:r>
                        <a:rPr lang="en-AU" sz="2000" b="1" dirty="0"/>
                        <a:t>Between-staff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Warm fuzzy: “I appreciate you…”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Pigeon-hole post-its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“I’ll make your tea” pay-it-forward challenge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Secret Santa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9208391"/>
                  </a:ext>
                </a:extLst>
              </a:tr>
              <a:tr h="705775">
                <a:tc>
                  <a:txBody>
                    <a:bodyPr/>
                    <a:lstStyle/>
                    <a:p>
                      <a:r>
                        <a:rPr lang="en-AU" sz="2000" b="1" dirty="0"/>
                        <a:t>Event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Only ‘healthy’ morning tea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Only ‘P’ morning tea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Only ‘leadership team’ morning tea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Only ‘red’ morning tea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42165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8338169-0965-43F5-A13F-31EB499E3762}"/>
              </a:ext>
            </a:extLst>
          </p:cNvPr>
          <p:cNvSpPr/>
          <p:nvPr/>
        </p:nvSpPr>
        <p:spPr>
          <a:xfrm>
            <a:off x="0" y="6330983"/>
            <a:ext cx="12192000" cy="535405"/>
          </a:xfrm>
          <a:prstGeom prst="rect">
            <a:avLst/>
          </a:prstGeom>
          <a:solidFill>
            <a:srgbClr val="408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129265-245C-43D5-AEFD-486F961C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201C1D"/>
              </a:clrFrom>
              <a:clrTo>
                <a:srgbClr val="201C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1" t="28012" r="20219" b="40551"/>
          <a:stretch/>
        </p:blipFill>
        <p:spPr>
          <a:xfrm>
            <a:off x="10746296" y="6360344"/>
            <a:ext cx="1283517" cy="4766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F446DA-3550-4F88-B049-AB6A76F475DB}"/>
              </a:ext>
            </a:extLst>
          </p:cNvPr>
          <p:cNvSpPr txBox="1"/>
          <p:nvPr/>
        </p:nvSpPr>
        <p:spPr>
          <a:xfrm>
            <a:off x="69908" y="6444796"/>
            <a:ext cx="2466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BEST Programs 4 Kids</a:t>
            </a:r>
          </a:p>
        </p:txBody>
      </p:sp>
    </p:spTree>
    <p:extLst>
      <p:ext uri="{BB962C8B-B14F-4D97-AF65-F5344CB8AC3E}">
        <p14:creationId xmlns:p14="http://schemas.microsoft.com/office/powerpoint/2010/main" val="3282759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EC092-784E-48C1-8C60-C214FDC43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69" y="-98319"/>
            <a:ext cx="11679064" cy="1137139"/>
          </a:xfrm>
        </p:spPr>
        <p:txBody>
          <a:bodyPr>
            <a:normAutofit/>
          </a:bodyPr>
          <a:lstStyle/>
          <a:p>
            <a:pPr algn="ctr"/>
            <a:r>
              <a:rPr lang="en-AU" sz="6600" dirty="0">
                <a:latin typeface="Franklin Gothic Demi Cond" panose="020B0706030402020204" pitchFamily="34" charset="0"/>
              </a:rPr>
              <a:t>Raising staff resonance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338169-0965-43F5-A13F-31EB499E3762}"/>
              </a:ext>
            </a:extLst>
          </p:cNvPr>
          <p:cNvSpPr/>
          <p:nvPr/>
        </p:nvSpPr>
        <p:spPr>
          <a:xfrm>
            <a:off x="0" y="6330983"/>
            <a:ext cx="12192000" cy="535405"/>
          </a:xfrm>
          <a:prstGeom prst="rect">
            <a:avLst/>
          </a:prstGeom>
          <a:solidFill>
            <a:srgbClr val="408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129265-245C-43D5-AEFD-486F961C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201C1D"/>
              </a:clrFrom>
              <a:clrTo>
                <a:srgbClr val="201C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1" t="28012" r="20219" b="40551"/>
          <a:stretch/>
        </p:blipFill>
        <p:spPr>
          <a:xfrm>
            <a:off x="10746296" y="6360344"/>
            <a:ext cx="1283517" cy="4766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F446DA-3550-4F88-B049-AB6A76F475DB}"/>
              </a:ext>
            </a:extLst>
          </p:cNvPr>
          <p:cNvSpPr txBox="1"/>
          <p:nvPr/>
        </p:nvSpPr>
        <p:spPr>
          <a:xfrm>
            <a:off x="69908" y="6444796"/>
            <a:ext cx="2466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BEST Programs 4 Kids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9919081-34B9-4E73-AB34-FE963591E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273131"/>
              </p:ext>
            </p:extLst>
          </p:nvPr>
        </p:nvGraphicFramePr>
        <p:xfrm>
          <a:off x="256468" y="1152635"/>
          <a:ext cx="11679065" cy="50645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6794">
                  <a:extLst>
                    <a:ext uri="{9D8B030D-6E8A-4147-A177-3AD203B41FA5}">
                      <a16:colId xmlns:a16="http://schemas.microsoft.com/office/drawing/2014/main" val="1562460892"/>
                    </a:ext>
                  </a:extLst>
                </a:gridCol>
                <a:gridCol w="3294949">
                  <a:extLst>
                    <a:ext uri="{9D8B030D-6E8A-4147-A177-3AD203B41FA5}">
                      <a16:colId xmlns:a16="http://schemas.microsoft.com/office/drawing/2014/main" val="4052966409"/>
                    </a:ext>
                  </a:extLst>
                </a:gridCol>
                <a:gridCol w="3504435">
                  <a:extLst>
                    <a:ext uri="{9D8B030D-6E8A-4147-A177-3AD203B41FA5}">
                      <a16:colId xmlns:a16="http://schemas.microsoft.com/office/drawing/2014/main" val="219436025"/>
                    </a:ext>
                  </a:extLst>
                </a:gridCol>
                <a:gridCol w="3072887">
                  <a:extLst>
                    <a:ext uri="{9D8B030D-6E8A-4147-A177-3AD203B41FA5}">
                      <a16:colId xmlns:a16="http://schemas.microsoft.com/office/drawing/2014/main" val="2924838294"/>
                    </a:ext>
                  </a:extLst>
                </a:gridCol>
              </a:tblGrid>
              <a:tr h="797333">
                <a:tc>
                  <a:txBody>
                    <a:bodyPr/>
                    <a:lstStyle/>
                    <a:p>
                      <a:endParaRPr lang="en-AU" sz="3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U" sz="3600" b="1" dirty="0"/>
                        <a:t>Whole staff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U" sz="3600" b="1" dirty="0"/>
                        <a:t>Between-staff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U" sz="3600" b="1" dirty="0"/>
                        <a:t>Staff events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0141110"/>
                  </a:ext>
                </a:extLst>
              </a:tr>
              <a:tr h="519457">
                <a:tc>
                  <a:txBody>
                    <a:bodyPr/>
                    <a:lstStyle/>
                    <a:p>
                      <a:r>
                        <a:rPr lang="en-AU" sz="3200" b="1" dirty="0"/>
                        <a:t>TERM 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3200" dirty="0"/>
                        <a:t>Fun Facts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U" sz="3200" dirty="0"/>
                        <a:t>Gratitude &amp; appreciation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U" sz="3200" dirty="0"/>
                        <a:t>Only ‘healthy’ morning tea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8926277"/>
                  </a:ext>
                </a:extLst>
              </a:tr>
              <a:tr h="748084">
                <a:tc>
                  <a:txBody>
                    <a:bodyPr/>
                    <a:lstStyle/>
                    <a:p>
                      <a:r>
                        <a:rPr lang="en-AU" sz="3200" b="1" dirty="0"/>
                        <a:t>TERM 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U" sz="3200" dirty="0"/>
                        <a:t>Positive Affirmations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U" sz="3200" dirty="0"/>
                        <a:t>Pigeon hole post-its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3200" dirty="0"/>
                        <a:t>Only ‘P’ morning tea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8146562"/>
                  </a:ext>
                </a:extLst>
              </a:tr>
              <a:tr h="826830">
                <a:tc>
                  <a:txBody>
                    <a:bodyPr/>
                    <a:lstStyle/>
                    <a:p>
                      <a:r>
                        <a:rPr lang="en-AU" sz="3200" b="1" dirty="0"/>
                        <a:t>TERM 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U" sz="3200" dirty="0"/>
                        <a:t>Magnificent Mindful Moments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U" sz="3200" dirty="0"/>
                        <a:t>Pay it forward challenge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3200" dirty="0"/>
                        <a:t>Only ‘leadership’ morning tea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149594"/>
                  </a:ext>
                </a:extLst>
              </a:tr>
              <a:tr h="826830">
                <a:tc>
                  <a:txBody>
                    <a:bodyPr/>
                    <a:lstStyle/>
                    <a:p>
                      <a:r>
                        <a:rPr lang="en-AU" sz="3200" b="1" dirty="0"/>
                        <a:t>TERM 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U" sz="3200" dirty="0"/>
                        <a:t>Gratitude Challenge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U" sz="3200" dirty="0"/>
                        <a:t>Secret Santa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3200" dirty="0"/>
                        <a:t>Only ‘red’ morning tea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9670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116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8338169-0965-43F5-A13F-31EB499E3762}"/>
              </a:ext>
            </a:extLst>
          </p:cNvPr>
          <p:cNvSpPr/>
          <p:nvPr/>
        </p:nvSpPr>
        <p:spPr>
          <a:xfrm>
            <a:off x="0" y="6330983"/>
            <a:ext cx="12192000" cy="535405"/>
          </a:xfrm>
          <a:prstGeom prst="rect">
            <a:avLst/>
          </a:prstGeom>
          <a:solidFill>
            <a:srgbClr val="408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129265-245C-43D5-AEFD-486F961C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201C1D"/>
              </a:clrFrom>
              <a:clrTo>
                <a:srgbClr val="201C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1" t="28012" r="20219" b="40551"/>
          <a:stretch/>
        </p:blipFill>
        <p:spPr>
          <a:xfrm>
            <a:off x="10746296" y="6360344"/>
            <a:ext cx="1283517" cy="4766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F446DA-3550-4F88-B049-AB6A76F475DB}"/>
              </a:ext>
            </a:extLst>
          </p:cNvPr>
          <p:cNvSpPr txBox="1"/>
          <p:nvPr/>
        </p:nvSpPr>
        <p:spPr>
          <a:xfrm>
            <a:off x="69908" y="6444796"/>
            <a:ext cx="2466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BEST Programs 4 Kids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687246-4302-47B8-AED9-2D1205142B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4" t="16369" r="22357" b="30889"/>
          <a:stretch/>
        </p:blipFill>
        <p:spPr>
          <a:xfrm>
            <a:off x="416248" y="1165870"/>
            <a:ext cx="3914815" cy="28189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D61C8F-FA83-4F36-BE48-41CF8CAC82B4}"/>
              </a:ext>
            </a:extLst>
          </p:cNvPr>
          <p:cNvSpPr txBox="1"/>
          <p:nvPr/>
        </p:nvSpPr>
        <p:spPr>
          <a:xfrm>
            <a:off x="4504888" y="617776"/>
            <a:ext cx="7399091" cy="4699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2400" b="1" i="0" dirty="0">
                <a:effectLst/>
              </a:rPr>
              <a:t>The CARE Factor Online Training offers a deep dive into the fascinating science of educator wellbeing. </a:t>
            </a:r>
            <a:br>
              <a:rPr lang="en-US" sz="2400" b="1" i="0" dirty="0">
                <a:effectLst/>
              </a:rPr>
            </a:br>
            <a:r>
              <a:rPr lang="en-US" sz="2400" b="1" i="0" dirty="0">
                <a:effectLst/>
              </a:rPr>
              <a:t>Practical and meaningful personal development raising staff wellbeing through</a:t>
            </a:r>
            <a:r>
              <a:rPr lang="en-US" sz="2400" b="0" i="0" dirty="0">
                <a:effectLst/>
              </a:rPr>
              <a:t>:</a:t>
            </a: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12-month access – on-demand learning</a:t>
            </a: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9 self-paced units</a:t>
            </a: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Video training in each Module (6 hours)</a:t>
            </a: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Downloadable Reflection Guide in each Module</a:t>
            </a: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Watch and complete in your own time</a:t>
            </a: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PL Certificate available on completion</a:t>
            </a: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Individual or whole-of-school access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DF8EAE-563B-4A03-A2C5-E35F62A75C71}"/>
              </a:ext>
            </a:extLst>
          </p:cNvPr>
          <p:cNvSpPr txBox="1"/>
          <p:nvPr/>
        </p:nvSpPr>
        <p:spPr>
          <a:xfrm>
            <a:off x="1619073" y="5574993"/>
            <a:ext cx="93765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rgbClr val="40838B"/>
                </a:solidFill>
              </a:rPr>
              <a:t>bestprograms4kids.com/shop/the-care-factor/</a:t>
            </a:r>
          </a:p>
        </p:txBody>
      </p:sp>
    </p:spTree>
    <p:extLst>
      <p:ext uri="{BB962C8B-B14F-4D97-AF65-F5344CB8AC3E}">
        <p14:creationId xmlns:p14="http://schemas.microsoft.com/office/powerpoint/2010/main" val="3265431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ECBEBDA4-9F92-49E8-86DE-96BF5614AF55}"/>
              </a:ext>
            </a:extLst>
          </p:cNvPr>
          <p:cNvSpPr txBox="1"/>
          <p:nvPr/>
        </p:nvSpPr>
        <p:spPr>
          <a:xfrm>
            <a:off x="371474" y="1772732"/>
            <a:ext cx="786651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Join us on Facebook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40838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facebook.com/bestprograms4kids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srgbClr val="40838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574860-9CCC-49F2-A7CD-782EE3D4C3FD}"/>
              </a:ext>
            </a:extLst>
          </p:cNvPr>
          <p:cNvSpPr txBox="1"/>
          <p:nvPr/>
        </p:nvSpPr>
        <p:spPr>
          <a:xfrm>
            <a:off x="226327" y="61555"/>
            <a:ext cx="7701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srgbClr val="40838B"/>
                </a:solidFill>
                <a:latin typeface="Franklin Gothic Demi Cond" panose="020B0706030402020204" pitchFamily="34" charset="0"/>
              </a:rPr>
              <a:t>Thank you</a:t>
            </a:r>
            <a:endParaRPr kumimoji="0" lang="en-AU" sz="8000" b="0" i="0" u="none" strike="noStrike" kern="1200" cap="none" spc="0" normalizeH="0" baseline="0" noProof="0" dirty="0">
              <a:ln>
                <a:noFill/>
              </a:ln>
              <a:solidFill>
                <a:srgbClr val="40838B"/>
              </a:solidFill>
              <a:effectLst/>
              <a:uLnTx/>
              <a:uFillTx/>
              <a:latin typeface="Franklin Gothic Demi Cond"/>
              <a:ea typeface="+mn-ea"/>
              <a:cs typeface="Calibri" panose="020F050202020403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6EAB296-E730-4A84-BF31-BB8BB8AE32D3}"/>
              </a:ext>
            </a:extLst>
          </p:cNvPr>
          <p:cNvSpPr/>
          <p:nvPr/>
        </p:nvSpPr>
        <p:spPr>
          <a:xfrm>
            <a:off x="371473" y="5066218"/>
            <a:ext cx="78665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Visit the website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0838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bestprograms4kids.com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srgbClr val="40838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462E92-C24E-4A3F-80CC-53C87FEA8537}"/>
              </a:ext>
            </a:extLst>
          </p:cNvPr>
          <p:cNvSpPr txBox="1"/>
          <p:nvPr/>
        </p:nvSpPr>
        <p:spPr>
          <a:xfrm>
            <a:off x="371473" y="3419475"/>
            <a:ext cx="786651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Send an email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40838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claire.orange@bestprograms4kids.com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40838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9864F92-A80C-4D4A-A12C-B3EEFC91D9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7" t="18593" r="37134" b="25382"/>
          <a:stretch/>
        </p:blipFill>
        <p:spPr>
          <a:xfrm>
            <a:off x="8608591" y="1519105"/>
            <a:ext cx="3086100" cy="453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38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ghtbulb idea concept">
            <a:extLst>
              <a:ext uri="{FF2B5EF4-FFF2-40B4-BE49-F238E27FC236}">
                <a16:creationId xmlns:a16="http://schemas.microsoft.com/office/drawing/2014/main" id="{FF806B22-9BCE-491C-B416-6D2588E44D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5" r="1485" b="73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1644E670-A2F3-4482-9625-9CDA6FE80D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0" t="17800" r="37233" b="30151"/>
          <a:stretch/>
        </p:blipFill>
        <p:spPr>
          <a:xfrm>
            <a:off x="2816611" y="1478172"/>
            <a:ext cx="722236" cy="9793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0CF1CE-F28B-4BB9-840E-50FABE61D59A}"/>
              </a:ext>
            </a:extLst>
          </p:cNvPr>
          <p:cNvSpPr txBox="1"/>
          <p:nvPr/>
        </p:nvSpPr>
        <p:spPr>
          <a:xfrm>
            <a:off x="4635153" y="2778071"/>
            <a:ext cx="755684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n-AU" sz="3600" dirty="0"/>
              <a:t>The PERMA Principles</a:t>
            </a:r>
          </a:p>
          <a:p>
            <a:pPr marL="1028700" lvl="1" indent="-571500">
              <a:spcAft>
                <a:spcPts val="1200"/>
              </a:spcAft>
              <a:buFontTx/>
              <a:buChar char="-"/>
            </a:pPr>
            <a:r>
              <a:rPr lang="en-AU" sz="2800" dirty="0"/>
              <a:t>Universal principles of wellbeing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AU" sz="3600" dirty="0"/>
              <a:t>Character Strengths</a:t>
            </a:r>
          </a:p>
          <a:p>
            <a:pPr lvl="1">
              <a:spcAft>
                <a:spcPts val="1200"/>
              </a:spcAft>
            </a:pPr>
            <a:r>
              <a:rPr lang="en-AU" sz="2800" dirty="0"/>
              <a:t>- Understanding strengths you bring to a team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AU" sz="3600" dirty="0"/>
              <a:t>The Wellbeing Wheel</a:t>
            </a:r>
          </a:p>
          <a:p>
            <a:pPr lvl="1">
              <a:spcAft>
                <a:spcPts val="1200"/>
              </a:spcAft>
            </a:pPr>
            <a:r>
              <a:rPr lang="en-AU" sz="2800" dirty="0"/>
              <a:t>- work / life balance and opportunity</a:t>
            </a:r>
          </a:p>
        </p:txBody>
      </p:sp>
    </p:spTree>
    <p:extLst>
      <p:ext uri="{BB962C8B-B14F-4D97-AF65-F5344CB8AC3E}">
        <p14:creationId xmlns:p14="http://schemas.microsoft.com/office/powerpoint/2010/main" val="2560313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298366-9E46-4D66-8378-590BFAB1B8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0"/>
          <a:stretch/>
        </p:blipFill>
        <p:spPr>
          <a:xfrm>
            <a:off x="0" y="28842"/>
            <a:ext cx="2764200" cy="64159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61D2D85-4590-441B-891E-6B70B05264A1}"/>
              </a:ext>
            </a:extLst>
          </p:cNvPr>
          <p:cNvSpPr/>
          <p:nvPr/>
        </p:nvSpPr>
        <p:spPr>
          <a:xfrm>
            <a:off x="2397768" y="4975349"/>
            <a:ext cx="89930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Achievement</a:t>
            </a:r>
            <a:r>
              <a:rPr kumimoji="0" lang="en-AU" sz="3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ambition, realistic goals, important achievements, self-pride</a:t>
            </a:r>
            <a:endParaRPr kumimoji="0" lang="en-AU" sz="28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3E21F6-F1DD-47FB-94E3-8CAD0A19F3B3}"/>
              </a:ext>
            </a:extLst>
          </p:cNvPr>
          <p:cNvSpPr/>
          <p:nvPr/>
        </p:nvSpPr>
        <p:spPr>
          <a:xfrm>
            <a:off x="1865017" y="824082"/>
            <a:ext cx="10501357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Positive emotions </a:t>
            </a:r>
            <a:r>
              <a:rPr kumimoji="0" lang="en-AU" sz="3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feeling good, positive feelings, </a:t>
            </a:r>
            <a:endParaRPr kumimoji="0" lang="en-AU" sz="28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B2E7C3-AAFA-49BA-BE1F-B462D0489F56}"/>
              </a:ext>
            </a:extLst>
          </p:cNvPr>
          <p:cNvSpPr/>
          <p:nvPr/>
        </p:nvSpPr>
        <p:spPr>
          <a:xfrm>
            <a:off x="2344395" y="1812201"/>
            <a:ext cx="10343247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Engagement</a:t>
            </a:r>
            <a:r>
              <a:rPr kumimoji="0" lang="en-AU" sz="3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fulfilling work, interesting hobbies, flow</a:t>
            </a:r>
            <a:endParaRPr kumimoji="0" lang="en-AU" sz="28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82C04B-EC1D-430C-A844-3AC82CFA9971}"/>
              </a:ext>
            </a:extLst>
          </p:cNvPr>
          <p:cNvSpPr/>
          <p:nvPr/>
        </p:nvSpPr>
        <p:spPr>
          <a:xfrm>
            <a:off x="2344395" y="2887575"/>
            <a:ext cx="97105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Relationships</a:t>
            </a:r>
            <a:r>
              <a:rPr kumimoji="0" lang="en-AU" sz="3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social interactions, love, intimacy, emotional and physical interaction</a:t>
            </a:r>
            <a:endParaRPr kumimoji="0" lang="en-AU" sz="28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9CBFB8-F35C-4768-B389-D1252B7D6F5B}"/>
              </a:ext>
            </a:extLst>
          </p:cNvPr>
          <p:cNvSpPr/>
          <p:nvPr/>
        </p:nvSpPr>
        <p:spPr>
          <a:xfrm>
            <a:off x="2031336" y="4045523"/>
            <a:ext cx="8993024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Meaning</a:t>
            </a:r>
            <a:r>
              <a:rPr kumimoji="0" lang="en-AU" sz="3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having a purpose, finding meaning in life</a:t>
            </a:r>
            <a:endParaRPr kumimoji="0" lang="en-AU" sz="28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0F9923-4ACE-429C-ACC1-E93B0AC3D3E4}"/>
              </a:ext>
            </a:extLst>
          </p:cNvPr>
          <p:cNvSpPr/>
          <p:nvPr/>
        </p:nvSpPr>
        <p:spPr>
          <a:xfrm>
            <a:off x="0" y="6330983"/>
            <a:ext cx="12192000" cy="535405"/>
          </a:xfrm>
          <a:prstGeom prst="rect">
            <a:avLst/>
          </a:prstGeom>
          <a:solidFill>
            <a:srgbClr val="408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2F66F0-C765-4962-B0E2-F3247C7D96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201C1D"/>
              </a:clrFrom>
              <a:clrTo>
                <a:srgbClr val="201C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1" t="28012" r="20219" b="40551"/>
          <a:stretch/>
        </p:blipFill>
        <p:spPr>
          <a:xfrm>
            <a:off x="10746296" y="6360344"/>
            <a:ext cx="1283517" cy="4766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64C9E1-DFA1-4195-BD6D-80B2F03A7CEC}"/>
              </a:ext>
            </a:extLst>
          </p:cNvPr>
          <p:cNvSpPr txBox="1"/>
          <p:nvPr/>
        </p:nvSpPr>
        <p:spPr>
          <a:xfrm>
            <a:off x="69908" y="6444796"/>
            <a:ext cx="2466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BEST Programs 4 Kids</a:t>
            </a:r>
          </a:p>
        </p:txBody>
      </p:sp>
    </p:spTree>
    <p:extLst>
      <p:ext uri="{BB962C8B-B14F-4D97-AF65-F5344CB8AC3E}">
        <p14:creationId xmlns:p14="http://schemas.microsoft.com/office/powerpoint/2010/main" val="4205110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11F82C-4819-4D1F-BECC-B987DCA71D78}"/>
              </a:ext>
            </a:extLst>
          </p:cNvPr>
          <p:cNvSpPr txBox="1"/>
          <p:nvPr/>
        </p:nvSpPr>
        <p:spPr>
          <a:xfrm>
            <a:off x="-192947" y="92279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University Penn PERMA questionnaire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903358-2793-4160-AFB9-BC9A981DB5AC}"/>
              </a:ext>
            </a:extLst>
          </p:cNvPr>
          <p:cNvSpPr/>
          <p:nvPr/>
        </p:nvSpPr>
        <p:spPr>
          <a:xfrm>
            <a:off x="-11185" y="1360926"/>
            <a:ext cx="12191999" cy="584775"/>
          </a:xfrm>
          <a:prstGeom prst="rect">
            <a:avLst/>
          </a:prstGeom>
          <a:solidFill>
            <a:srgbClr val="40838B"/>
          </a:solidFill>
          <a:ln>
            <a:solidFill>
              <a:srgbClr val="40838B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https://www.authentichappiness.sas.upenn.edu/questionnaires/perma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0B4C8F-1BAA-449E-8219-F693DA6EEB6D}"/>
              </a:ext>
            </a:extLst>
          </p:cNvPr>
          <p:cNvSpPr/>
          <p:nvPr/>
        </p:nvSpPr>
        <p:spPr>
          <a:xfrm>
            <a:off x="2426872" y="2534575"/>
            <a:ext cx="3075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-Positive Emotion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9624BB-9B76-4E46-9460-25A8D2136367}"/>
              </a:ext>
            </a:extLst>
          </p:cNvPr>
          <p:cNvSpPr/>
          <p:nvPr/>
        </p:nvSpPr>
        <p:spPr>
          <a:xfrm>
            <a:off x="2426872" y="3294075"/>
            <a:ext cx="2545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– Engagement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196FB6-64B3-4DB3-B9D8-390117408549}"/>
              </a:ext>
            </a:extLst>
          </p:cNvPr>
          <p:cNvSpPr/>
          <p:nvPr/>
        </p:nvSpPr>
        <p:spPr>
          <a:xfrm>
            <a:off x="2426872" y="4053575"/>
            <a:ext cx="2724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– Relationships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0808A4-41FC-45A3-B480-F3B374D8F0AF}"/>
              </a:ext>
            </a:extLst>
          </p:cNvPr>
          <p:cNvSpPr/>
          <p:nvPr/>
        </p:nvSpPr>
        <p:spPr>
          <a:xfrm>
            <a:off x="2426872" y="4813075"/>
            <a:ext cx="2157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– Meaning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BDC0F0-86A0-4F2D-B57F-6D2D6F00C208}"/>
              </a:ext>
            </a:extLst>
          </p:cNvPr>
          <p:cNvSpPr/>
          <p:nvPr/>
        </p:nvSpPr>
        <p:spPr>
          <a:xfrm>
            <a:off x="2426872" y="5572575"/>
            <a:ext cx="2709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– Achievement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0D1BE1-97BD-44FC-8053-D43B1438173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418" y="3965463"/>
            <a:ext cx="6686025" cy="699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E27B1D-6573-4446-B10F-7E7566B2C1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0"/>
          <a:stretch/>
        </p:blipFill>
        <p:spPr>
          <a:xfrm>
            <a:off x="184557" y="2081292"/>
            <a:ext cx="1904301" cy="442005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9F6CB45-00F7-4CC9-915B-F4FCA00A1BED}"/>
              </a:ext>
            </a:extLst>
          </p:cNvPr>
          <p:cNvSpPr/>
          <p:nvPr/>
        </p:nvSpPr>
        <p:spPr>
          <a:xfrm>
            <a:off x="0" y="6330983"/>
            <a:ext cx="12192000" cy="535405"/>
          </a:xfrm>
          <a:prstGeom prst="rect">
            <a:avLst/>
          </a:prstGeom>
          <a:solidFill>
            <a:srgbClr val="408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3CC16F-26E7-4553-8D51-4881BA449F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01C1D"/>
              </a:clrFrom>
              <a:clrTo>
                <a:srgbClr val="201C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1" t="28012" r="20219" b="40551"/>
          <a:stretch/>
        </p:blipFill>
        <p:spPr>
          <a:xfrm>
            <a:off x="10746296" y="6360344"/>
            <a:ext cx="1283517" cy="4766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FB2E38F-41F8-44BB-A61A-FF3B76F53C10}"/>
              </a:ext>
            </a:extLst>
          </p:cNvPr>
          <p:cNvSpPr txBox="1"/>
          <p:nvPr/>
        </p:nvSpPr>
        <p:spPr>
          <a:xfrm>
            <a:off x="69908" y="6444796"/>
            <a:ext cx="2466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BEST Programs 4 Kids</a:t>
            </a:r>
          </a:p>
        </p:txBody>
      </p:sp>
    </p:spTree>
    <p:extLst>
      <p:ext uri="{BB962C8B-B14F-4D97-AF65-F5344CB8AC3E}">
        <p14:creationId xmlns:p14="http://schemas.microsoft.com/office/powerpoint/2010/main" val="1277383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0DE3A8-AE6F-402D-B383-1E94CBEACD18}"/>
              </a:ext>
            </a:extLst>
          </p:cNvPr>
          <p:cNvSpPr/>
          <p:nvPr/>
        </p:nvSpPr>
        <p:spPr>
          <a:xfrm>
            <a:off x="1588" y="6330984"/>
            <a:ext cx="12192000" cy="535405"/>
          </a:xfrm>
          <a:prstGeom prst="rect">
            <a:avLst/>
          </a:prstGeom>
          <a:solidFill>
            <a:srgbClr val="408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033E98-2724-46EE-96DF-DEE054A9273B}"/>
              </a:ext>
            </a:extLst>
          </p:cNvPr>
          <p:cNvSpPr txBox="1"/>
          <p:nvPr/>
        </p:nvSpPr>
        <p:spPr>
          <a:xfrm>
            <a:off x="71497" y="6444797"/>
            <a:ext cx="2466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BEST Programs 4 Kids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ADBE74-166A-4E51-B877-D81357BC69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0" t="29000" r="20305" b="40550"/>
          <a:stretch/>
        </p:blipFill>
        <p:spPr>
          <a:xfrm>
            <a:off x="10944709" y="6396516"/>
            <a:ext cx="1170220" cy="413858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C808652-26EA-49C0-B5F5-AB9BD7B3A6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967502"/>
              </p:ext>
            </p:extLst>
          </p:nvPr>
        </p:nvGraphicFramePr>
        <p:xfrm>
          <a:off x="160788" y="824703"/>
          <a:ext cx="11870424" cy="53653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7794">
                  <a:extLst>
                    <a:ext uri="{9D8B030D-6E8A-4147-A177-3AD203B41FA5}">
                      <a16:colId xmlns:a16="http://schemas.microsoft.com/office/drawing/2014/main" val="2508449439"/>
                    </a:ext>
                  </a:extLst>
                </a:gridCol>
                <a:gridCol w="2119014">
                  <a:extLst>
                    <a:ext uri="{9D8B030D-6E8A-4147-A177-3AD203B41FA5}">
                      <a16:colId xmlns:a16="http://schemas.microsoft.com/office/drawing/2014/main" val="894502709"/>
                    </a:ext>
                  </a:extLst>
                </a:gridCol>
                <a:gridCol w="1978404">
                  <a:extLst>
                    <a:ext uri="{9D8B030D-6E8A-4147-A177-3AD203B41FA5}">
                      <a16:colId xmlns:a16="http://schemas.microsoft.com/office/drawing/2014/main" val="2766073351"/>
                    </a:ext>
                  </a:extLst>
                </a:gridCol>
                <a:gridCol w="1978404">
                  <a:extLst>
                    <a:ext uri="{9D8B030D-6E8A-4147-A177-3AD203B41FA5}">
                      <a16:colId xmlns:a16="http://schemas.microsoft.com/office/drawing/2014/main" val="2064408512"/>
                    </a:ext>
                  </a:extLst>
                </a:gridCol>
                <a:gridCol w="1978404">
                  <a:extLst>
                    <a:ext uri="{9D8B030D-6E8A-4147-A177-3AD203B41FA5}">
                      <a16:colId xmlns:a16="http://schemas.microsoft.com/office/drawing/2014/main" val="3501666418"/>
                    </a:ext>
                  </a:extLst>
                </a:gridCol>
                <a:gridCol w="1978404">
                  <a:extLst>
                    <a:ext uri="{9D8B030D-6E8A-4147-A177-3AD203B41FA5}">
                      <a16:colId xmlns:a16="http://schemas.microsoft.com/office/drawing/2014/main" val="68147508"/>
                    </a:ext>
                  </a:extLst>
                </a:gridCol>
              </a:tblGrid>
              <a:tr h="657769"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chemeClr val="bg1"/>
                          </a:solidFill>
                        </a:rPr>
                        <a:t>WISDOM</a:t>
                      </a:r>
                    </a:p>
                  </a:txBody>
                  <a:tcPr anchor="ctr">
                    <a:solidFill>
                      <a:srgbClr val="408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chemeClr val="tx1"/>
                          </a:solidFill>
                        </a:rPr>
                        <a:t>TRANSCENDENCE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chemeClr val="bg1"/>
                          </a:solidFill>
                        </a:rPr>
                        <a:t>HUMANITY</a:t>
                      </a:r>
                    </a:p>
                  </a:txBody>
                  <a:tcPr anchor="ctr">
                    <a:solidFill>
                      <a:srgbClr val="408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chemeClr val="tx1"/>
                          </a:solidFill>
                        </a:rPr>
                        <a:t>JUSTICE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chemeClr val="bg1"/>
                          </a:solidFill>
                        </a:rPr>
                        <a:t>COURAGE</a:t>
                      </a:r>
                    </a:p>
                  </a:txBody>
                  <a:tcPr anchor="ctr">
                    <a:solidFill>
                      <a:srgbClr val="408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chemeClr val="tx1"/>
                          </a:solidFill>
                        </a:rPr>
                        <a:t>TEMPERANCE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0234681"/>
                  </a:ext>
                </a:extLst>
              </a:tr>
              <a:tr h="915729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/>
                          </a:solidFill>
                        </a:rPr>
                        <a:t>Creativity</a:t>
                      </a:r>
                    </a:p>
                  </a:txBody>
                  <a:tcPr anchor="ctr">
                    <a:solidFill>
                      <a:srgbClr val="408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tx1"/>
                          </a:solidFill>
                        </a:rPr>
                        <a:t>Hope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/>
                          </a:solidFill>
                        </a:rPr>
                        <a:t>Social intelligence</a:t>
                      </a:r>
                    </a:p>
                  </a:txBody>
                  <a:tcPr anchor="ctr">
                    <a:solidFill>
                      <a:srgbClr val="408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tx1"/>
                          </a:solidFill>
                        </a:rPr>
                        <a:t>Leadership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/>
                          </a:solidFill>
                        </a:rPr>
                        <a:t>Bravery</a:t>
                      </a:r>
                    </a:p>
                  </a:txBody>
                  <a:tcPr anchor="ctr">
                    <a:solidFill>
                      <a:srgbClr val="408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tx1"/>
                          </a:solidFill>
                        </a:rPr>
                        <a:t>Humility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4297515"/>
                  </a:ext>
                </a:extLst>
              </a:tr>
              <a:tr h="880844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/>
                          </a:solidFill>
                        </a:rPr>
                        <a:t>Love of learning</a:t>
                      </a:r>
                    </a:p>
                  </a:txBody>
                  <a:tcPr anchor="ctr">
                    <a:solidFill>
                      <a:srgbClr val="408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tx1"/>
                          </a:solidFill>
                        </a:rPr>
                        <a:t>Appreciation of beauty &amp; excellence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/>
                          </a:solidFill>
                        </a:rPr>
                        <a:t>Kindness</a:t>
                      </a:r>
                    </a:p>
                  </a:txBody>
                  <a:tcPr anchor="ctr">
                    <a:solidFill>
                      <a:srgbClr val="408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tx1"/>
                          </a:solidFill>
                        </a:rPr>
                        <a:t>Fairness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/>
                          </a:solidFill>
                        </a:rPr>
                        <a:t>Honesty</a:t>
                      </a:r>
                    </a:p>
                  </a:txBody>
                  <a:tcPr anchor="ctr">
                    <a:solidFill>
                      <a:srgbClr val="408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tx1"/>
                          </a:solidFill>
                        </a:rPr>
                        <a:t>Prudence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4177020"/>
                  </a:ext>
                </a:extLst>
              </a:tr>
              <a:tr h="841415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/>
                          </a:solidFill>
                        </a:rPr>
                        <a:t>Curiosity</a:t>
                      </a:r>
                    </a:p>
                  </a:txBody>
                  <a:tcPr anchor="ctr">
                    <a:solidFill>
                      <a:srgbClr val="408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tx1"/>
                          </a:solidFill>
                        </a:rPr>
                        <a:t>Humour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/>
                          </a:solidFill>
                        </a:rPr>
                        <a:t>Love</a:t>
                      </a:r>
                    </a:p>
                  </a:txBody>
                  <a:tcPr anchor="ctr">
                    <a:solidFill>
                      <a:srgbClr val="408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tx1"/>
                          </a:solidFill>
                        </a:rPr>
                        <a:t>Teamwork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/>
                          </a:solidFill>
                        </a:rPr>
                        <a:t>Zest</a:t>
                      </a:r>
                    </a:p>
                  </a:txBody>
                  <a:tcPr anchor="ctr">
                    <a:solidFill>
                      <a:srgbClr val="408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tx1"/>
                          </a:solidFill>
                        </a:rPr>
                        <a:t>Forgiveness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048041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/>
                          </a:solidFill>
                        </a:rPr>
                        <a:t>Perspective</a:t>
                      </a:r>
                    </a:p>
                  </a:txBody>
                  <a:tcPr anchor="ctr">
                    <a:solidFill>
                      <a:srgbClr val="408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tx1"/>
                          </a:solidFill>
                        </a:rPr>
                        <a:t>Gratitude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8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/>
                          </a:solidFill>
                        </a:rPr>
                        <a:t>Perseverance</a:t>
                      </a:r>
                    </a:p>
                  </a:txBody>
                  <a:tcPr anchor="ctr">
                    <a:solidFill>
                      <a:srgbClr val="408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tx1"/>
                          </a:solidFill>
                        </a:rPr>
                        <a:t>Self-regulation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2265423"/>
                  </a:ext>
                </a:extLst>
              </a:tr>
              <a:tr h="847289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/>
                          </a:solidFill>
                        </a:rPr>
                        <a:t>Judgement</a:t>
                      </a:r>
                    </a:p>
                  </a:txBody>
                  <a:tcPr anchor="ctr">
                    <a:solidFill>
                      <a:srgbClr val="408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tx1"/>
                          </a:solidFill>
                        </a:rPr>
                        <a:t>Spirituality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8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8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699216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9AEE233-7377-4A23-BEC9-C36209905C22}"/>
              </a:ext>
            </a:extLst>
          </p:cNvPr>
          <p:cNvSpPr txBox="1"/>
          <p:nvPr/>
        </p:nvSpPr>
        <p:spPr>
          <a:xfrm>
            <a:off x="160788" y="47626"/>
            <a:ext cx="11870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latin typeface="Franklin Gothic Demi" panose="020B0703020102020204" pitchFamily="34" charset="0"/>
              </a:rPr>
              <a:t>VIA Institute on Character</a:t>
            </a:r>
          </a:p>
        </p:txBody>
      </p:sp>
    </p:spTree>
    <p:extLst>
      <p:ext uri="{BB962C8B-B14F-4D97-AF65-F5344CB8AC3E}">
        <p14:creationId xmlns:p14="http://schemas.microsoft.com/office/powerpoint/2010/main" val="3148914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8B656-C69D-41D8-B598-1EE79A39A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8" y="4594561"/>
            <a:ext cx="4947557" cy="1649186"/>
          </a:xfrm>
        </p:spPr>
        <p:txBody>
          <a:bodyPr>
            <a:normAutofit/>
          </a:bodyPr>
          <a:lstStyle/>
          <a:p>
            <a:r>
              <a:rPr lang="en-AU" sz="5400" dirty="0">
                <a:latin typeface="Franklin Gothic Demi Cond" panose="020B0706030402020204" pitchFamily="34" charset="0"/>
              </a:rPr>
              <a:t>How’s your Wellbeing Wheel?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B72CF1-D0D7-43D1-9F32-EF340D609AB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9749" y="1"/>
            <a:ext cx="7983173" cy="6363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0EDB40-1539-4871-8059-6F277650ACAD}"/>
              </a:ext>
            </a:extLst>
          </p:cNvPr>
          <p:cNvSpPr/>
          <p:nvPr/>
        </p:nvSpPr>
        <p:spPr>
          <a:xfrm>
            <a:off x="0" y="6330983"/>
            <a:ext cx="12192000" cy="535405"/>
          </a:xfrm>
          <a:prstGeom prst="rect">
            <a:avLst/>
          </a:prstGeom>
          <a:solidFill>
            <a:srgbClr val="408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926224-83F7-46EC-AEF6-BA1009C141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201C1D"/>
              </a:clrFrom>
              <a:clrTo>
                <a:srgbClr val="201C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1" t="28012" r="20219" b="40551"/>
          <a:stretch/>
        </p:blipFill>
        <p:spPr>
          <a:xfrm>
            <a:off x="10746296" y="6360344"/>
            <a:ext cx="1283517" cy="4766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A812CB-EFA6-46BA-AE06-2EE05E284EF2}"/>
              </a:ext>
            </a:extLst>
          </p:cNvPr>
          <p:cNvSpPr txBox="1"/>
          <p:nvPr/>
        </p:nvSpPr>
        <p:spPr>
          <a:xfrm>
            <a:off x="69908" y="6444796"/>
            <a:ext cx="2466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BEST Programs 4 Kids</a:t>
            </a:r>
          </a:p>
        </p:txBody>
      </p:sp>
    </p:spTree>
    <p:extLst>
      <p:ext uri="{BB962C8B-B14F-4D97-AF65-F5344CB8AC3E}">
        <p14:creationId xmlns:p14="http://schemas.microsoft.com/office/powerpoint/2010/main" val="1094251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8B656-C69D-41D8-B598-1EE79A39A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92" y="4142574"/>
            <a:ext cx="4947557" cy="1712716"/>
          </a:xfrm>
        </p:spPr>
        <p:txBody>
          <a:bodyPr>
            <a:normAutofit/>
          </a:bodyPr>
          <a:lstStyle/>
          <a:p>
            <a:r>
              <a:rPr lang="en-AU" sz="5400" dirty="0">
                <a:latin typeface="Franklin Gothic Demi Cond" panose="020B0706030402020204" pitchFamily="34" charset="0"/>
              </a:rPr>
              <a:t>Is it balanced?</a:t>
            </a:r>
            <a:br>
              <a:rPr lang="en-AU" sz="5400" dirty="0">
                <a:latin typeface="Franklin Gothic Demi Cond" panose="020B0706030402020204" pitchFamily="34" charset="0"/>
              </a:rPr>
            </a:br>
            <a:r>
              <a:rPr lang="en-AU" sz="5400" dirty="0">
                <a:latin typeface="Franklin Gothic Demi Cond" panose="020B0706030402020204" pitchFamily="34" charset="0"/>
              </a:rPr>
              <a:t>Is it full?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869D50-EB65-4CDF-9B03-FE3FAD901E2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4354" y="1"/>
            <a:ext cx="8377646" cy="63613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120C0E-1874-48EC-9BC3-29E313FBAFB0}"/>
              </a:ext>
            </a:extLst>
          </p:cNvPr>
          <p:cNvSpPr/>
          <p:nvPr/>
        </p:nvSpPr>
        <p:spPr>
          <a:xfrm>
            <a:off x="0" y="6330983"/>
            <a:ext cx="12192000" cy="535405"/>
          </a:xfrm>
          <a:prstGeom prst="rect">
            <a:avLst/>
          </a:prstGeom>
          <a:solidFill>
            <a:srgbClr val="408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8DCED8-2FFB-4C75-8099-5E7E74766F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201C1D"/>
              </a:clrFrom>
              <a:clrTo>
                <a:srgbClr val="201C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1" t="28012" r="20219" b="40551"/>
          <a:stretch/>
        </p:blipFill>
        <p:spPr>
          <a:xfrm>
            <a:off x="10746296" y="6360344"/>
            <a:ext cx="1283517" cy="4766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8EDA04-DE6B-468C-9E1A-FCE2522450B3}"/>
              </a:ext>
            </a:extLst>
          </p:cNvPr>
          <p:cNvSpPr txBox="1"/>
          <p:nvPr/>
        </p:nvSpPr>
        <p:spPr>
          <a:xfrm>
            <a:off x="69908" y="6444796"/>
            <a:ext cx="2466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BEST Programs 4 Kids</a:t>
            </a:r>
          </a:p>
        </p:txBody>
      </p:sp>
    </p:spTree>
    <p:extLst>
      <p:ext uri="{BB962C8B-B14F-4D97-AF65-F5344CB8AC3E}">
        <p14:creationId xmlns:p14="http://schemas.microsoft.com/office/powerpoint/2010/main" val="2378142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ghtbulb idea concept">
            <a:extLst>
              <a:ext uri="{FF2B5EF4-FFF2-40B4-BE49-F238E27FC236}">
                <a16:creationId xmlns:a16="http://schemas.microsoft.com/office/drawing/2014/main" id="{FF806B22-9BCE-491C-B416-6D2588E44D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5" r="1485" b="73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915148-7E00-4A03-B10C-CE116A58CB12}"/>
              </a:ext>
            </a:extLst>
          </p:cNvPr>
          <p:cNvSpPr txBox="1"/>
          <p:nvPr/>
        </p:nvSpPr>
        <p:spPr>
          <a:xfrm>
            <a:off x="2982128" y="4222298"/>
            <a:ext cx="9023825" cy="2318448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to develop staff </a:t>
            </a:r>
            <a:br>
              <a:rPr kumimoji="0" lang="en-AU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</a:br>
            <a:r>
              <a:rPr kumimoji="0" lang="en-AU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self and other awareness</a:t>
            </a:r>
            <a:endParaRPr kumimoji="0" lang="en-AU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AEC24E-CFCA-475B-82A5-898317F8C893}"/>
              </a:ext>
            </a:extLst>
          </p:cNvPr>
          <p:cNvSpPr txBox="1"/>
          <p:nvPr/>
        </p:nvSpPr>
        <p:spPr>
          <a:xfrm>
            <a:off x="6096000" y="-286629"/>
            <a:ext cx="2296469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700" dirty="0">
                <a:solidFill>
                  <a:srgbClr val="40838B"/>
                </a:solidFill>
                <a:latin typeface="Franklin Gothic Demi Cond" panose="020B0706030402020204" pitchFamily="34" charset="0"/>
              </a:rPr>
              <a:t>3</a:t>
            </a:r>
            <a:endParaRPr kumimoji="0" lang="en-AU" sz="28700" b="0" i="0" u="none" strike="noStrike" kern="1200" cap="none" spc="0" normalizeH="0" baseline="0" noProof="0" dirty="0">
              <a:ln>
                <a:noFill/>
              </a:ln>
              <a:solidFill>
                <a:srgbClr val="4083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E0CEC7-184B-4F17-B8F7-31BAFBE89A10}"/>
              </a:ext>
            </a:extLst>
          </p:cNvPr>
          <p:cNvSpPr txBox="1"/>
          <p:nvPr/>
        </p:nvSpPr>
        <p:spPr>
          <a:xfrm>
            <a:off x="7847883" y="2635702"/>
            <a:ext cx="1318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ways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1644E670-A2F3-4482-9625-9CDA6FE80D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0" t="17800" r="37233" b="30151"/>
          <a:stretch/>
        </p:blipFill>
        <p:spPr>
          <a:xfrm>
            <a:off x="2816611" y="1478172"/>
            <a:ext cx="722236" cy="97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60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40838B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40838B"/>
      </a:hlink>
      <a:folHlink>
        <a:srgbClr val="954F72"/>
      </a:folHlink>
    </a:clrScheme>
    <a:fontScheme name="Custom 1">
      <a:majorFont>
        <a:latin typeface="Franklin Gothic Demi Cond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8609</TotalTime>
  <Words>1210</Words>
  <Application>Microsoft Office PowerPoint</Application>
  <PresentationFormat>Widescreen</PresentationFormat>
  <Paragraphs>206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Franklin Gothic Demi</vt:lpstr>
      <vt:lpstr>Franklin Gothic Demi Cond</vt:lpstr>
      <vt:lpstr>Gabriola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How’s your Wellbeing Wheel?</vt:lpstr>
      <vt:lpstr>Is it balanced? Is it full?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Thinking ruts</vt:lpstr>
      <vt:lpstr>PowerPoint Presentation</vt:lpstr>
      <vt:lpstr>PowerPoint Presentation</vt:lpstr>
      <vt:lpstr>PowerPoint Presentation</vt:lpstr>
      <vt:lpstr>A year immersed in wellbeing</vt:lpstr>
      <vt:lpstr>Raising staff resonance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Orange</dc:creator>
  <cp:lastModifiedBy>Claire Orange</cp:lastModifiedBy>
  <cp:revision>150</cp:revision>
  <cp:lastPrinted>2018-05-23T02:34:25Z</cp:lastPrinted>
  <dcterms:created xsi:type="dcterms:W3CDTF">2018-05-19T00:59:50Z</dcterms:created>
  <dcterms:modified xsi:type="dcterms:W3CDTF">2021-08-11T05:54:09Z</dcterms:modified>
</cp:coreProperties>
</file>